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396" r:id="rId2"/>
    <p:sldId id="279" r:id="rId3"/>
    <p:sldId id="280" r:id="rId4"/>
    <p:sldId id="361" r:id="rId5"/>
    <p:sldId id="363" r:id="rId6"/>
    <p:sldId id="282" r:id="rId7"/>
    <p:sldId id="362" r:id="rId8"/>
    <p:sldId id="284" r:id="rId9"/>
    <p:sldId id="272" r:id="rId10"/>
    <p:sldId id="285" r:id="rId11"/>
    <p:sldId id="314" r:id="rId12"/>
    <p:sldId id="283" r:id="rId13"/>
    <p:sldId id="366" r:id="rId14"/>
    <p:sldId id="368" r:id="rId15"/>
    <p:sldId id="370" r:id="rId16"/>
    <p:sldId id="286" r:id="rId17"/>
    <p:sldId id="256" r:id="rId18"/>
    <p:sldId id="364" r:id="rId19"/>
    <p:sldId id="395" r:id="rId20"/>
    <p:sldId id="273" r:id="rId21"/>
    <p:sldId id="287" r:id="rId22"/>
    <p:sldId id="371" r:id="rId23"/>
    <p:sldId id="372" r:id="rId24"/>
    <p:sldId id="374" r:id="rId25"/>
    <p:sldId id="375" r:id="rId26"/>
    <p:sldId id="376" r:id="rId27"/>
    <p:sldId id="384" r:id="rId28"/>
    <p:sldId id="378" r:id="rId29"/>
    <p:sldId id="381" r:id="rId30"/>
    <p:sldId id="382" r:id="rId31"/>
    <p:sldId id="373" r:id="rId32"/>
    <p:sldId id="288" r:id="rId33"/>
    <p:sldId id="365" r:id="rId34"/>
    <p:sldId id="379" r:id="rId35"/>
    <p:sldId id="394" r:id="rId36"/>
    <p:sldId id="289" r:id="rId37"/>
    <p:sldId id="290" r:id="rId38"/>
    <p:sldId id="269" r:id="rId39"/>
    <p:sldId id="291" r:id="rId40"/>
    <p:sldId id="295" r:id="rId41"/>
    <p:sldId id="296" r:id="rId42"/>
    <p:sldId id="297" r:id="rId43"/>
    <p:sldId id="298" r:id="rId44"/>
    <p:sldId id="302" r:id="rId45"/>
    <p:sldId id="301" r:id="rId46"/>
    <p:sldId id="304" r:id="rId47"/>
    <p:sldId id="305" r:id="rId48"/>
    <p:sldId id="306" r:id="rId49"/>
    <p:sldId id="310" r:id="rId50"/>
    <p:sldId id="311" r:id="rId51"/>
    <p:sldId id="274" r:id="rId52"/>
    <p:sldId id="380" r:id="rId53"/>
    <p:sldId id="386" r:id="rId54"/>
    <p:sldId id="387" r:id="rId55"/>
    <p:sldId id="388" r:id="rId56"/>
    <p:sldId id="389" r:id="rId57"/>
    <p:sldId id="390" r:id="rId58"/>
    <p:sldId id="391" r:id="rId59"/>
    <p:sldId id="392" r:id="rId60"/>
    <p:sldId id="393" r:id="rId61"/>
    <p:sldId id="307" r:id="rId62"/>
    <p:sldId id="276" r:id="rId63"/>
    <p:sldId id="322" r:id="rId64"/>
    <p:sldId id="315" r:id="rId65"/>
    <p:sldId id="308" r:id="rId66"/>
    <p:sldId id="319" r:id="rId67"/>
    <p:sldId id="320" r:id="rId68"/>
    <p:sldId id="325" r:id="rId69"/>
    <p:sldId id="346" r:id="rId70"/>
    <p:sldId id="348" r:id="rId71"/>
    <p:sldId id="349" r:id="rId72"/>
    <p:sldId id="353" r:id="rId73"/>
    <p:sldId id="354" r:id="rId74"/>
    <p:sldId id="355" r:id="rId75"/>
    <p:sldId id="356" r:id="rId76"/>
    <p:sldId id="357" r:id="rId77"/>
    <p:sldId id="358" r:id="rId78"/>
    <p:sldId id="359" r:id="rId79"/>
    <p:sldId id="360" r:id="rId80"/>
  </p:sldIdLst>
  <p:sldSz cx="9144000" cy="6858000" type="screen4x3"/>
  <p:notesSz cx="6645275" cy="9777413"/>
  <p:embeddedFontLst>
    <p:embeddedFont>
      <p:font typeface="Cambria Math" panose="02040503050406030204" pitchFamily="18" charset="0"/>
      <p:regular r:id="rId8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u="sng" kern="1200">
        <a:solidFill>
          <a:srgbClr val="FCE78C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u="sng" kern="1200">
        <a:solidFill>
          <a:srgbClr val="FCE78C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u="sng" kern="1200">
        <a:solidFill>
          <a:srgbClr val="FCE78C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u="sng" kern="1200">
        <a:solidFill>
          <a:srgbClr val="FCE78C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u="sng" kern="1200">
        <a:solidFill>
          <a:srgbClr val="FCE78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u="sng" kern="1200">
        <a:solidFill>
          <a:srgbClr val="FCE78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u="sng" kern="1200">
        <a:solidFill>
          <a:srgbClr val="FCE78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u="sng" kern="1200">
        <a:solidFill>
          <a:srgbClr val="FCE78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u="sng" kern="1200">
        <a:solidFill>
          <a:srgbClr val="FCE78C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12">
          <p15:clr>
            <a:srgbClr val="A4A3A4"/>
          </p15:clr>
        </p15:guide>
        <p15:guide id="2" pos="175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FCE78C"/>
    <a:srgbClr val="FF7449"/>
    <a:srgbClr val="B590DA"/>
    <a:srgbClr val="A97ED4"/>
    <a:srgbClr val="CC3300"/>
    <a:srgbClr val="663399"/>
    <a:srgbClr val="FFC8B7"/>
    <a:srgbClr val="DBC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540" autoAdjust="0"/>
  </p:normalViewPr>
  <p:slideViewPr>
    <p:cSldViewPr>
      <p:cViewPr varScale="1">
        <p:scale>
          <a:sx n="112" d="100"/>
          <a:sy n="112" d="100"/>
        </p:scale>
        <p:origin x="156" y="126"/>
      </p:cViewPr>
      <p:guideLst>
        <p:guide orient="horz" pos="3712"/>
        <p:guide pos="17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4" Type="http://schemas.openxmlformats.org/officeDocument/2006/relationships/image" Target="../media/image5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6367449F-FD80-483D-BAE3-9BC33B8B99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3625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Klicken Sie, um die Formate des Vorlagentextes zu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EA2FC6-499E-41D5-8C64-AC4163951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2114550" y="30163"/>
            <a:ext cx="701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u="none">
                <a:solidFill>
                  <a:schemeClr val="bg1"/>
                </a:solidFill>
                <a:latin typeface="Arial" pitchFamily="34" charset="0"/>
              </a:rPr>
              <a:t>Burda &amp; Wyplosz </a:t>
            </a:r>
            <a:r>
              <a:rPr lang="de-DE" sz="2800" i="1" u="none">
                <a:solidFill>
                  <a:schemeClr val="bg1"/>
                </a:solidFill>
                <a:latin typeface="Arial" pitchFamily="34" charset="0"/>
              </a:rPr>
              <a:t>Macroeconomics</a:t>
            </a:r>
            <a:r>
              <a:rPr lang="de-DE" sz="2800" u="none">
                <a:solidFill>
                  <a:schemeClr val="bg1"/>
                </a:solidFill>
                <a:latin typeface="Arial" pitchFamily="34" charset="0"/>
              </a:rPr>
              <a:t> 3</a:t>
            </a:r>
            <a:r>
              <a:rPr lang="de-DE" sz="2800" u="none" baseline="30000">
                <a:solidFill>
                  <a:schemeClr val="bg1"/>
                </a:solidFill>
                <a:latin typeface="Arial" pitchFamily="34" charset="0"/>
              </a:rPr>
              <a:t>rd</a:t>
            </a:r>
            <a:r>
              <a:rPr lang="de-DE" sz="2800" u="none">
                <a:solidFill>
                  <a:schemeClr val="bg1"/>
                </a:solidFill>
                <a:latin typeface="Arial" pitchFamily="34" charset="0"/>
              </a:rPr>
              <a:t> edn</a:t>
            </a:r>
            <a:endParaRPr lang="en-US" sz="2800" u="non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 userDrawn="1"/>
        </p:nvSpPr>
        <p:spPr bwMode="blackWhite">
          <a:xfrm>
            <a:off x="0" y="0"/>
            <a:ext cx="1752600" cy="6096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de-DE" sz="2800" b="1" u="none">
                <a:solidFill>
                  <a:schemeClr val="bg1"/>
                </a:solidFill>
              </a:rPr>
              <a:t>OXFORD</a:t>
            </a:r>
            <a:br>
              <a:rPr lang="de-DE" u="none">
                <a:solidFill>
                  <a:schemeClr val="bg1"/>
                </a:solidFill>
              </a:rPr>
            </a:br>
            <a:r>
              <a:rPr lang="de-DE" sz="1000" u="none">
                <a:solidFill>
                  <a:schemeClr val="bg1"/>
                </a:solidFill>
              </a:rPr>
              <a:t>UNIVERSITY PRESS</a:t>
            </a:r>
            <a:endParaRPr lang="en-US" sz="1000" u="none">
              <a:solidFill>
                <a:schemeClr val="bg1"/>
              </a:solidFill>
            </a:endParaRPr>
          </a:p>
        </p:txBody>
      </p:sp>
      <p:sp>
        <p:nvSpPr>
          <p:cNvPr id="6" name="Line 13"/>
          <p:cNvSpPr>
            <a:spLocks noChangeShapeType="1"/>
          </p:cNvSpPr>
          <p:nvPr userDrawn="1"/>
        </p:nvSpPr>
        <p:spPr bwMode="auto">
          <a:xfrm>
            <a:off x="0" y="627063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Klicken Sie, um das Titelformat zu bearbeiten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Klicken Sie, um das Format des Untertitelmasters zu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914400"/>
            <a:ext cx="21145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61912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E1746"/>
            </a:gs>
            <a:gs pos="50000">
              <a:srgbClr val="663399"/>
            </a:gs>
            <a:gs pos="100000">
              <a:srgbClr val="2E17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86600" y="63246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das Titelformat zu bearbeiten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die Formate des Vorlagentextes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2"/>
            <a:r>
              <a:rPr lang="en-US"/>
              <a:t>Vierte Ebene</a:t>
            </a:r>
          </a:p>
          <a:p>
            <a:pPr lvl="3"/>
            <a:r>
              <a:rPr lang="en-US"/>
              <a:t>Fünfte Ebene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invGray">
          <a:xfrm>
            <a:off x="0" y="627063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2114550" y="30163"/>
            <a:ext cx="701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u="none">
                <a:solidFill>
                  <a:srgbClr val="DBC9ED"/>
                </a:solidFill>
                <a:latin typeface="Arial" pitchFamily="34" charset="0"/>
              </a:rPr>
              <a:t>Burda &amp; Wyplosz </a:t>
            </a:r>
            <a:r>
              <a:rPr lang="de-DE" sz="2800" i="1" u="none">
                <a:solidFill>
                  <a:srgbClr val="DBC9ED"/>
                </a:solidFill>
                <a:latin typeface="Arial" pitchFamily="34" charset="0"/>
              </a:rPr>
              <a:t>Macroeconomics</a:t>
            </a:r>
            <a:r>
              <a:rPr lang="de-DE" sz="2800" u="none">
                <a:solidFill>
                  <a:srgbClr val="DBC9ED"/>
                </a:solidFill>
                <a:latin typeface="Arial" pitchFamily="34" charset="0"/>
              </a:rPr>
              <a:t> 3</a:t>
            </a:r>
            <a:r>
              <a:rPr lang="de-DE" sz="2800" u="none" baseline="30000">
                <a:solidFill>
                  <a:srgbClr val="DBC9ED"/>
                </a:solidFill>
                <a:latin typeface="Arial" pitchFamily="34" charset="0"/>
              </a:rPr>
              <a:t>rd</a:t>
            </a:r>
            <a:r>
              <a:rPr lang="de-DE" sz="2800" u="none">
                <a:solidFill>
                  <a:srgbClr val="DBC9ED"/>
                </a:solidFill>
                <a:latin typeface="Arial" pitchFamily="34" charset="0"/>
              </a:rPr>
              <a:t> edn</a:t>
            </a:r>
            <a:endParaRPr lang="en-US" sz="2800" u="none">
              <a:solidFill>
                <a:srgbClr val="DBC9ED"/>
              </a:solidFill>
              <a:latin typeface="Arial" pitchFamily="34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invGray">
          <a:xfrm>
            <a:off x="0" y="0"/>
            <a:ext cx="1752600" cy="6096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de-DE" sz="2800" b="1" u="none">
                <a:solidFill>
                  <a:srgbClr val="FFC8B7"/>
                </a:solidFill>
              </a:rPr>
              <a:t>OXFORD</a:t>
            </a:r>
            <a:br>
              <a:rPr lang="de-DE" u="none">
                <a:solidFill>
                  <a:srgbClr val="FFC8B7"/>
                </a:solidFill>
              </a:rPr>
            </a:br>
            <a:r>
              <a:rPr lang="de-DE" sz="1000" u="none">
                <a:solidFill>
                  <a:srgbClr val="FFC8B7"/>
                </a:solidFill>
              </a:rPr>
              <a:t>UNIVERSITY PRESS</a:t>
            </a:r>
            <a:endParaRPr lang="en-US" sz="1000" u="none">
              <a:solidFill>
                <a:srgbClr val="FFC8B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rgbClr val="FCE78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rgbClr val="FCE78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CE78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CE78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graph.co.uk/comment/personal-view/3623669/How-364-economists-got-it-totally-wrong.html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hyperlink" Target="https://www.google.rs/url?sa=t&amp;rct=j&amp;q=&amp;esrc=s&amp;source=web&amp;cd=5&amp;ved=0ahUKEwikuNTmkN7TAhVNb5oKHUwBCy8QFghDMAQ&amp;url=https://econjwatch.org/file_download/106/2006-01-wood-char_issue.pdf&amp;usg=AFQjCNEr9k9HAjhU8jhVfQWUXiqAlR5arQ&amp;sig2=JjMb5LlFkOK-nrxvfAQ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bbc.co.uk/2/hi/programmes/newsnight/4803858.stm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emf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9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7.e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49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Irving_Fisher" TargetMode="Externa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19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8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1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econlib.org/library/Enc/PhillipsCurve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FF3C-718F-4B33-8319-279C0A47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D04F92-A984-4B74-8EB0-39E79195B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12" t="34313" r="30392" b="18627"/>
          <a:stretch/>
        </p:blipFill>
        <p:spPr>
          <a:xfrm>
            <a:off x="152400" y="810323"/>
            <a:ext cx="8458200" cy="557003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AAE6C82-A87E-4E2B-A290-56B70EFC555C}"/>
              </a:ext>
            </a:extLst>
          </p:cNvPr>
          <p:cNvSpPr/>
          <p:nvPr/>
        </p:nvSpPr>
        <p:spPr bwMode="auto">
          <a:xfrm>
            <a:off x="304800" y="2895600"/>
            <a:ext cx="9067800" cy="3810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sng" strike="noStrike" cap="none" normalizeH="0" baseline="0">
              <a:ln>
                <a:noFill/>
              </a:ln>
              <a:solidFill>
                <a:srgbClr val="FCE78C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4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0" y="685800"/>
            <a:ext cx="8915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u="none" dirty="0"/>
              <a:t>Helmut </a:t>
            </a:r>
            <a:r>
              <a:rPr lang="sr-Latn-CS" u="none" dirty="0" err="1"/>
              <a:t>Schmidt</a:t>
            </a:r>
            <a:r>
              <a:rPr lang="sr-Latn-CS" u="none" dirty="0"/>
              <a:t> </a:t>
            </a:r>
            <a:r>
              <a:rPr lang="en-US" u="none" dirty="0"/>
              <a:t>1978. </a:t>
            </a:r>
            <a:r>
              <a:rPr lang="en-US" u="none" dirty="0" err="1"/>
              <a:t>godine</a:t>
            </a:r>
            <a:r>
              <a:rPr lang="en-US" u="none" dirty="0"/>
              <a:t> u </a:t>
            </a:r>
            <a:r>
              <a:rPr lang="en-US" u="none" dirty="0" err="1"/>
              <a:t>jednom</a:t>
            </a:r>
            <a:r>
              <a:rPr lang="en-US" u="none" dirty="0"/>
              <a:t> </a:t>
            </a:r>
            <a:r>
              <a:rPr lang="en-US" u="none" dirty="0" err="1"/>
              <a:t>intervjuu</a:t>
            </a:r>
            <a:r>
              <a:rPr lang="en-US" u="none" dirty="0"/>
              <a:t> </a:t>
            </a:r>
            <a:r>
              <a:rPr lang="en-US" u="none" dirty="0" err="1"/>
              <a:t>izjavio</a:t>
            </a:r>
            <a:r>
              <a:rPr lang="sr-Latn-CS" u="none" dirty="0"/>
              <a:t> </a:t>
            </a:r>
            <a:r>
              <a:rPr lang="en-US" u="none" dirty="0" err="1"/>
              <a:t>da</a:t>
            </a:r>
            <a:r>
              <a:rPr lang="en-US" u="none" dirty="0"/>
              <a:t> bi </a:t>
            </a:r>
            <a:r>
              <a:rPr lang="en-US" u="none" dirty="0" err="1"/>
              <a:t>više</a:t>
            </a:r>
            <a:r>
              <a:rPr lang="en-US" u="none" dirty="0"/>
              <a:t> </a:t>
            </a:r>
            <a:r>
              <a:rPr lang="en-US" u="none" dirty="0" err="1"/>
              <a:t>voleo</a:t>
            </a:r>
            <a:r>
              <a:rPr lang="en-US" u="none" dirty="0"/>
              <a:t> </a:t>
            </a:r>
            <a:r>
              <a:rPr lang="en-US" u="none" dirty="0" err="1"/>
              <a:t>inflaciju</a:t>
            </a:r>
            <a:r>
              <a:rPr lang="en-US" u="none" dirty="0"/>
              <a:t> </a:t>
            </a:r>
            <a:r>
              <a:rPr lang="en-US" u="none" dirty="0" err="1"/>
              <a:t>od</a:t>
            </a:r>
            <a:r>
              <a:rPr lang="en-US" u="none" dirty="0"/>
              <a:t> 5% </a:t>
            </a:r>
            <a:r>
              <a:rPr lang="en-US" u="none" dirty="0" err="1"/>
              <a:t>nego</a:t>
            </a:r>
            <a:r>
              <a:rPr lang="en-US" u="none" dirty="0"/>
              <a:t> </a:t>
            </a:r>
            <a:r>
              <a:rPr lang="en-US" u="none" dirty="0" err="1"/>
              <a:t>nezaposlenost</a:t>
            </a:r>
            <a:r>
              <a:rPr lang="en-US" u="none" dirty="0"/>
              <a:t> </a:t>
            </a:r>
            <a:r>
              <a:rPr lang="en-US" u="none" dirty="0" err="1"/>
              <a:t>od</a:t>
            </a:r>
            <a:r>
              <a:rPr lang="en-US" u="none" dirty="0"/>
              <a:t> 5% .  </a:t>
            </a:r>
            <a:r>
              <a:rPr lang="en-US" u="none" dirty="0" err="1"/>
              <a:t>Kako</a:t>
            </a:r>
            <a:r>
              <a:rPr lang="en-US" u="none" dirty="0"/>
              <a:t> </a:t>
            </a:r>
            <a:r>
              <a:rPr lang="en-US" u="none" dirty="0" err="1"/>
              <a:t>su</a:t>
            </a:r>
            <a:r>
              <a:rPr lang="en-US" u="none" dirty="0"/>
              <a:t> se </a:t>
            </a:r>
            <a:r>
              <a:rPr lang="en-US" u="none" dirty="0" err="1"/>
              <a:t>samo</a:t>
            </a:r>
            <a:r>
              <a:rPr lang="en-US" u="none" dirty="0"/>
              <a:t> </a:t>
            </a:r>
            <a:r>
              <a:rPr lang="en-US" u="none" dirty="0" err="1"/>
              <a:t>vremena</a:t>
            </a:r>
            <a:r>
              <a:rPr lang="en-US" u="none" dirty="0"/>
              <a:t> </a:t>
            </a:r>
            <a:r>
              <a:rPr lang="en-US" u="none" dirty="0" err="1"/>
              <a:t>promenila</a:t>
            </a:r>
            <a:r>
              <a:rPr lang="en-US" u="none" dirty="0"/>
              <a:t>!</a:t>
            </a:r>
          </a:p>
        </p:txBody>
      </p:sp>
      <p:pic>
        <p:nvPicPr>
          <p:cNvPr id="291846" name="Picture 6" descr="The image “http://tbn0.google.com/images?q=tbn:VlQrGtQbtCweeM:http://www.dhm.de/lemo/objekte/pict/BiographieSchmidtHelmut_photoPortraitSchmidtHelmut/index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0"/>
            <a:ext cx="26368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5800" y="36576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  <a:r>
              <a:rPr lang="sr-Latn-RS" dirty="0"/>
              <a:t>ezaposlenost veća od 10% nije politički prihvatljiva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733800"/>
            <a:ext cx="7772400" cy="29718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 err="1"/>
              <a:t>Konrad</a:t>
            </a:r>
            <a:r>
              <a:rPr lang="en-US" sz="2400" dirty="0"/>
              <a:t> Adenauer,</a:t>
            </a:r>
            <a:endParaRPr lang="sr-Latn-RS" sz="2400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Ludwig Erhard, 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Kurt Georg Kiesinger,</a:t>
            </a:r>
            <a:endParaRPr lang="sr-Latn-RS" sz="2400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Willy Brandt, 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Helmut Schmidt,</a:t>
            </a:r>
            <a:endParaRPr lang="sr-Latn-RS" sz="2400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Helmut Kohl, 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Gerhard </a:t>
            </a:r>
            <a:r>
              <a:rPr lang="en-US" sz="2400" dirty="0" err="1"/>
              <a:t>Schröder</a:t>
            </a:r>
            <a:endParaRPr lang="sr-Latn-RS" sz="2400" dirty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Angela Merkel </a:t>
            </a:r>
          </a:p>
        </p:txBody>
      </p:sp>
      <p:pic>
        <p:nvPicPr>
          <p:cNvPr id="20484" name="Picture 4" descr="DEchancel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4826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0" y="3962400"/>
            <a:ext cx="4572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Germany's eight </a:t>
            </a:r>
            <a:endParaRPr lang="sr-Latn-RS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US" dirty="0"/>
              <a:t>post-war chancellors.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533400" y="990600"/>
            <a:ext cx="7848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u="none"/>
              <a:t>Dakle, Filipsova kriva je </a:t>
            </a:r>
            <a:r>
              <a:rPr lang="en-US" u="none"/>
              <a:t>negativni </a:t>
            </a:r>
            <a:r>
              <a:rPr lang="en-US" i="1" u="none"/>
              <a:t>trade-off </a:t>
            </a:r>
            <a:r>
              <a:rPr lang="en-US" u="none"/>
              <a:t>između dva velika zla u makroekonomiji</a:t>
            </a:r>
            <a:r>
              <a:rPr lang="sr-Latn-CS" u="none"/>
              <a:t> </a:t>
            </a:r>
            <a:r>
              <a:rPr lang="en-US" u="none"/>
              <a:t>— između inflacije i nezaposlenosti.</a:t>
            </a:r>
            <a:endParaRPr lang="sr-Latn-CS" u="none"/>
          </a:p>
          <a:p>
            <a:endParaRPr lang="en-US" u="none"/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533400" y="3470275"/>
            <a:ext cx="8001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none"/>
              <a:t>ocenjeno je da sama interpretacija</a:t>
            </a:r>
          </a:p>
          <a:p>
            <a:r>
              <a:rPr lang="en-US" u="none"/>
              <a:t>Filipsove krive — da rast cena vodi rastu outputa</a:t>
            </a:r>
            <a:r>
              <a:rPr lang="sr-Latn-CS" u="none"/>
              <a:t> </a:t>
            </a:r>
            <a:r>
              <a:rPr lang="en-US" u="none"/>
              <a:t>— nema neko čvršće teorijsko pokriće. (Fridman i Felps)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4876800"/>
          </a:xfrm>
        </p:spPr>
        <p:txBody>
          <a:bodyPr/>
          <a:lstStyle/>
          <a:p>
            <a:r>
              <a:rPr lang="vi-VN" dirty="0"/>
              <a:t>1960-</a:t>
            </a:r>
            <a:r>
              <a:rPr lang="en-US" dirty="0" err="1"/>
              <a:t>i</a:t>
            </a:r>
            <a:r>
              <a:rPr lang="vi-VN" dirty="0"/>
              <a:t>h godina, Milton Fridman, i Edmund Felps (E. Phelps) sa</a:t>
            </a:r>
            <a:r>
              <a:rPr lang="en-US" dirty="0"/>
              <a:t> </a:t>
            </a:r>
            <a:r>
              <a:rPr lang="vi-VN" dirty="0"/>
              <a:t>Univerziteta Kolumbija, „napali”</a:t>
            </a:r>
            <a:r>
              <a:rPr lang="en-US" dirty="0"/>
              <a:t> </a:t>
            </a:r>
            <a:r>
              <a:rPr lang="vi-VN" dirty="0"/>
              <a:t>ideju Filipsove krive. </a:t>
            </a:r>
            <a:br>
              <a:rPr lang="vi-VN" dirty="0"/>
            </a:br>
            <a:r>
              <a:rPr lang="vi-VN" dirty="0"/>
              <a:t> </a:t>
            </a:r>
            <a:endParaRPr lang="en-US" dirty="0"/>
          </a:p>
          <a:p>
            <a:r>
              <a:rPr lang="vi-VN" dirty="0"/>
              <a:t>To je isti onaj Felps (Phelps) koji je formulisao i zlatno</a:t>
            </a:r>
            <a:r>
              <a:rPr lang="en-US" dirty="0"/>
              <a:t> </a:t>
            </a:r>
            <a:r>
              <a:rPr lang="vi-VN" dirty="0"/>
              <a:t>pravilo privrednog rasta iz Poglavlja 3.</a:t>
            </a:r>
            <a:endParaRPr lang="sr-Latn-RS" dirty="0"/>
          </a:p>
          <a:p>
            <a:endParaRPr lang="sr-Latn-RS" dirty="0"/>
          </a:p>
          <a:p>
            <a:r>
              <a:rPr lang="sr-Latn-RS" dirty="0"/>
              <a:t>Fridman i Felps protiv Filipsa i Fišera</a:t>
            </a:r>
          </a:p>
          <a:p>
            <a:endParaRPr lang="sr-Latn-RS" dirty="0"/>
          </a:p>
          <a:p>
            <a:br>
              <a:rPr lang="vi-VN" dirty="0"/>
            </a:b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Njihovo pitanje je glasilo:</a:t>
            </a:r>
            <a:endParaRPr lang="en-US" dirty="0"/>
          </a:p>
          <a:p>
            <a:r>
              <a:rPr lang="vi-VN" sz="2800" dirty="0"/>
              <a:t>Ako važi teorija</a:t>
            </a:r>
            <a:r>
              <a:rPr lang="en-US" sz="2800" dirty="0"/>
              <a:t> </a:t>
            </a:r>
            <a:r>
              <a:rPr lang="vi-VN" sz="2800" dirty="0"/>
              <a:t>monetarne neutralnosti, onda promene rasta cena</a:t>
            </a:r>
            <a:r>
              <a:rPr lang="en-US" sz="2800" dirty="0"/>
              <a:t> </a:t>
            </a:r>
            <a:r>
              <a:rPr lang="vi-VN" sz="2800" dirty="0"/>
              <a:t>i drugih nominalnih varijabli ne bi trebalo da imaju</a:t>
            </a:r>
            <a:r>
              <a:rPr lang="en-US" sz="2800" dirty="0"/>
              <a:t> </a:t>
            </a:r>
            <a:r>
              <a:rPr lang="vi-VN" sz="2800" dirty="0"/>
              <a:t>veze sa realnom ekonomijom.</a:t>
            </a:r>
            <a:br>
              <a:rPr lang="vi-VN" sz="2800" dirty="0"/>
            </a:br>
            <a:endParaRPr lang="en-US" sz="2800" dirty="0"/>
          </a:p>
          <a:p>
            <a:r>
              <a:rPr lang="vi-VN" sz="2800" dirty="0"/>
              <a:t>Autput bi </a:t>
            </a:r>
            <a:r>
              <a:rPr lang="en-US" sz="2800" dirty="0"/>
              <a:t>r</a:t>
            </a:r>
            <a:r>
              <a:rPr lang="vi-VN" sz="2800" dirty="0"/>
              <a:t>astao jedino u slučaju</a:t>
            </a:r>
            <a:endParaRPr lang="sr-Latn-RS" sz="2800" dirty="0"/>
          </a:p>
          <a:p>
            <a:pPr>
              <a:buNone/>
            </a:pPr>
            <a:r>
              <a:rPr lang="sr-Latn-RS" sz="2800" dirty="0"/>
              <a:t>   </a:t>
            </a:r>
            <a:r>
              <a:rPr lang="vi-VN" sz="2800" dirty="0"/>
              <a:t> </a:t>
            </a:r>
            <a:r>
              <a:rPr lang="vi-VN" sz="2800" b="1" dirty="0"/>
              <a:t>iluzij</a:t>
            </a:r>
            <a:r>
              <a:rPr lang="sr-Latn-RS" sz="2800" b="1" dirty="0"/>
              <a:t>e</a:t>
            </a:r>
            <a:r>
              <a:rPr lang="vi-VN" sz="2800" b="1" dirty="0"/>
              <a:t> novca </a:t>
            </a:r>
            <a:r>
              <a:rPr lang="vi-VN" sz="2800" dirty="0"/>
              <a:t>— to jest, ako bi se</a:t>
            </a:r>
            <a:r>
              <a:rPr lang="en-US" sz="2800" dirty="0"/>
              <a:t> </a:t>
            </a:r>
            <a:r>
              <a:rPr lang="vi-VN" sz="2800" dirty="0"/>
              <a:t>rukovodili jedino rastom sopstvenih cena ili zarada,</a:t>
            </a:r>
            <a:r>
              <a:rPr lang="en-US" sz="2800" dirty="0"/>
              <a:t> </a:t>
            </a:r>
            <a:r>
              <a:rPr lang="vi-VN" sz="2800" dirty="0"/>
              <a:t>ne uzimajući u obzir šta se u isto vreme dešava sa</a:t>
            </a:r>
            <a:r>
              <a:rPr lang="en-US" sz="2800" dirty="0"/>
              <a:t> </a:t>
            </a:r>
            <a:r>
              <a:rPr lang="vi-VN" sz="2800" dirty="0"/>
              <a:t>ostalim cenama u zemlji.</a:t>
            </a:r>
            <a:br>
              <a:rPr lang="vi-VN" sz="2800" dirty="0"/>
            </a:br>
            <a:endParaRPr lang="en-US" sz="2800" dirty="0"/>
          </a:p>
          <a:p>
            <a:br>
              <a:rPr lang="vi-VN" sz="2000" dirty="0"/>
            </a:br>
            <a:endParaRPr lang="en-GB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/>
              <a:t>U svom obraćanju Američkoj ekonomskoj asocijaciji, 1967. godine, Fridman je rekao da </a:t>
            </a:r>
          </a:p>
          <a:p>
            <a:pPr eaLnBrk="1" hangingPunct="1"/>
            <a:r>
              <a:rPr lang="en-US" sz="3600"/>
              <a:t>„…uvek postoji neki privremeni trade-off između inflacije i nezaposlenosti, ali da permanentni trade-off jednostavno ne postoji. </a:t>
            </a:r>
          </a:p>
          <a:p>
            <a:pPr eaLnBrk="1" hangingPunct="1"/>
            <a:r>
              <a:rPr lang="en-US" sz="3600"/>
              <a:t>Privremeni trade-off </a:t>
            </a:r>
            <a:r>
              <a:rPr lang="en-US" sz="3600" u="sng"/>
              <a:t>ne proizlazi iz inflacije </a:t>
            </a:r>
            <a:r>
              <a:rPr lang="en-US" sz="3600" i="1" u="sng"/>
              <a:t>per se</a:t>
            </a:r>
            <a:r>
              <a:rPr lang="en-US" sz="3600" u="sng"/>
              <a:t>, već iz rastuće stope inflacije</a:t>
            </a:r>
            <a:r>
              <a:rPr lang="en-US" sz="3600"/>
              <a:t>.”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28600" y="914400"/>
            <a:ext cx="85344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none" dirty="0" err="1"/>
              <a:t>Najpre</a:t>
            </a:r>
            <a:r>
              <a:rPr lang="en-US" u="none" dirty="0"/>
              <a:t>,</a:t>
            </a:r>
            <a:r>
              <a:rPr lang="sr-Latn-CS" u="none" dirty="0"/>
              <a:t> </a:t>
            </a:r>
            <a:r>
              <a:rPr lang="en-US" u="none" dirty="0" err="1"/>
              <a:t>bila</a:t>
            </a:r>
            <a:r>
              <a:rPr lang="en-US" u="none" dirty="0"/>
              <a:t> je to </a:t>
            </a:r>
            <a:r>
              <a:rPr lang="en-US" u="none" dirty="0" err="1"/>
              <a:t>zagonetka</a:t>
            </a:r>
            <a:r>
              <a:rPr lang="en-US" u="none" dirty="0"/>
              <a:t>: </a:t>
            </a:r>
            <a:r>
              <a:rPr lang="en-US" u="none" dirty="0" err="1"/>
              <a:t>tokom</a:t>
            </a:r>
            <a:r>
              <a:rPr lang="en-US" u="none" dirty="0"/>
              <a:t> </a:t>
            </a:r>
            <a:r>
              <a:rPr lang="en-US" u="none" dirty="0" err="1"/>
              <a:t>skoro</a:t>
            </a:r>
            <a:r>
              <a:rPr lang="en-US" u="none" dirty="0"/>
              <a:t> </a:t>
            </a:r>
            <a:r>
              <a:rPr lang="en-US" u="none" dirty="0" err="1"/>
              <a:t>čitavog</a:t>
            </a:r>
            <a:r>
              <a:rPr lang="en-US" u="none" dirty="0"/>
              <a:t> </a:t>
            </a:r>
            <a:r>
              <a:rPr lang="en-US" u="none" dirty="0" err="1"/>
              <a:t>jednog</a:t>
            </a:r>
            <a:r>
              <a:rPr lang="en-US" u="none" dirty="0"/>
              <a:t> </a:t>
            </a:r>
            <a:r>
              <a:rPr lang="en-US" u="none" dirty="0" err="1"/>
              <a:t>veka</a:t>
            </a:r>
            <a:r>
              <a:rPr lang="sr-Latn-CS" u="none" dirty="0"/>
              <a:t> </a:t>
            </a:r>
            <a:r>
              <a:rPr lang="en-US" u="none" dirty="0" err="1"/>
              <a:t>izgledalo</a:t>
            </a:r>
            <a:r>
              <a:rPr lang="en-US" u="none" dirty="0"/>
              <a:t> je </a:t>
            </a:r>
            <a:r>
              <a:rPr lang="en-US" u="none" dirty="0" err="1"/>
              <a:t>da</a:t>
            </a:r>
            <a:r>
              <a:rPr lang="en-US" u="none" dirty="0"/>
              <a:t> </a:t>
            </a:r>
            <a:r>
              <a:rPr lang="en-US" u="none" dirty="0" err="1"/>
              <a:t>postoji</a:t>
            </a:r>
            <a:r>
              <a:rPr lang="en-US" u="none" dirty="0"/>
              <a:t> </a:t>
            </a:r>
            <a:r>
              <a:rPr lang="en-US" u="none" dirty="0" err="1"/>
              <a:t>relativno</a:t>
            </a:r>
            <a:r>
              <a:rPr lang="en-US" u="none" dirty="0"/>
              <a:t> </a:t>
            </a:r>
            <a:r>
              <a:rPr lang="en-US" u="none" dirty="0" err="1"/>
              <a:t>čvrsta</a:t>
            </a:r>
            <a:r>
              <a:rPr lang="en-US" u="none" dirty="0"/>
              <a:t> </a:t>
            </a:r>
            <a:r>
              <a:rPr lang="en-US" u="none" dirty="0" err="1"/>
              <a:t>inverzna</a:t>
            </a:r>
            <a:r>
              <a:rPr lang="en-US" u="none" dirty="0"/>
              <a:t> </a:t>
            </a:r>
            <a:r>
              <a:rPr lang="en-US" u="none" dirty="0" err="1"/>
              <a:t>relacija</a:t>
            </a:r>
            <a:endParaRPr lang="en-US" u="none" dirty="0"/>
          </a:p>
          <a:p>
            <a:r>
              <a:rPr lang="en-US" u="none" dirty="0" err="1"/>
              <a:t>između</a:t>
            </a:r>
            <a:r>
              <a:rPr lang="en-US" u="none" dirty="0"/>
              <a:t> </a:t>
            </a:r>
            <a:r>
              <a:rPr lang="en-US" u="none" dirty="0" err="1"/>
              <a:t>inflacije</a:t>
            </a:r>
            <a:r>
              <a:rPr lang="en-US" u="none" dirty="0"/>
              <a:t> </a:t>
            </a:r>
            <a:r>
              <a:rPr lang="en-US" u="none" dirty="0" err="1"/>
              <a:t>i</a:t>
            </a:r>
            <a:r>
              <a:rPr lang="en-US" u="none" dirty="0"/>
              <a:t> </a:t>
            </a:r>
            <a:r>
              <a:rPr lang="en-US" u="none" dirty="0" err="1"/>
              <a:t>nezaposlenosti</a:t>
            </a:r>
            <a:r>
              <a:rPr lang="en-US" u="none" dirty="0"/>
              <a:t>, </a:t>
            </a:r>
          </a:p>
          <a:p>
            <a:endParaRPr lang="en-US" u="none" dirty="0"/>
          </a:p>
          <a:p>
            <a:r>
              <a:rPr lang="en-US" u="none" dirty="0" err="1"/>
              <a:t>ipak</a:t>
            </a:r>
            <a:r>
              <a:rPr lang="en-US" u="none" dirty="0"/>
              <a:t>, u </a:t>
            </a:r>
            <a:r>
              <a:rPr lang="en-US" u="none" dirty="0" err="1"/>
              <a:t>skoro</a:t>
            </a:r>
            <a:r>
              <a:rPr lang="sr-Latn-CS" u="none" dirty="0"/>
              <a:t> </a:t>
            </a:r>
            <a:r>
              <a:rPr lang="en-US" u="none" dirty="0" err="1"/>
              <a:t>svim</a:t>
            </a:r>
            <a:r>
              <a:rPr lang="en-US" u="none" dirty="0"/>
              <a:t> </a:t>
            </a:r>
            <a:r>
              <a:rPr lang="en-US" u="none" dirty="0" err="1"/>
              <a:t>zemljama</a:t>
            </a:r>
            <a:r>
              <a:rPr lang="en-US" u="none" dirty="0"/>
              <a:t> </a:t>
            </a:r>
          </a:p>
          <a:p>
            <a:r>
              <a:rPr lang="en-US" u="none" dirty="0" err="1"/>
              <a:t>približno</a:t>
            </a:r>
            <a:r>
              <a:rPr lang="en-US" u="none" dirty="0"/>
              <a:t> u </a:t>
            </a:r>
            <a:r>
              <a:rPr lang="en-US" u="none" dirty="0" err="1"/>
              <a:t>istom</a:t>
            </a:r>
            <a:r>
              <a:rPr lang="en-US" u="none" dirty="0"/>
              <a:t> </a:t>
            </a:r>
            <a:r>
              <a:rPr lang="en-US" u="none" dirty="0" err="1"/>
              <a:t>trenutku</a:t>
            </a:r>
            <a:r>
              <a:rPr lang="en-US" u="none" dirty="0"/>
              <a:t>, </a:t>
            </a:r>
          </a:p>
          <a:p>
            <a:r>
              <a:rPr lang="en-US" u="none" dirty="0" err="1"/>
              <a:t>ona</a:t>
            </a:r>
            <a:r>
              <a:rPr lang="en-US" u="none" dirty="0"/>
              <a:t> se </a:t>
            </a:r>
            <a:r>
              <a:rPr lang="en-US" u="none" dirty="0" err="1"/>
              <a:t>jednostavno</a:t>
            </a:r>
            <a:r>
              <a:rPr lang="en-US" u="none" dirty="0"/>
              <a:t> </a:t>
            </a:r>
            <a:r>
              <a:rPr lang="en-US" u="none" dirty="0" err="1"/>
              <a:t>raspala</a:t>
            </a:r>
            <a:r>
              <a:rPr lang="en-US" u="none" dirty="0"/>
              <a:t>. </a:t>
            </a:r>
          </a:p>
          <a:p>
            <a:r>
              <a:rPr lang="en-US" u="none" dirty="0"/>
              <a:t>To se </a:t>
            </a:r>
            <a:r>
              <a:rPr lang="en-US" u="none" dirty="0" err="1"/>
              <a:t>nije</a:t>
            </a:r>
            <a:r>
              <a:rPr lang="en-US" u="none" dirty="0"/>
              <a:t> </a:t>
            </a:r>
            <a:r>
              <a:rPr lang="en-US" u="none" dirty="0" err="1"/>
              <a:t>desilo</a:t>
            </a:r>
            <a:r>
              <a:rPr lang="en-US" u="none" dirty="0"/>
              <a:t> </a:t>
            </a:r>
            <a:r>
              <a:rPr lang="en-US" u="none" dirty="0" err="1"/>
              <a:t>baš</a:t>
            </a:r>
            <a:r>
              <a:rPr lang="en-US" u="none" dirty="0"/>
              <a:t> </a:t>
            </a:r>
            <a:r>
              <a:rPr lang="en-US" u="none" dirty="0" err="1"/>
              <a:t>slučajno</a:t>
            </a:r>
            <a:r>
              <a:rPr lang="en-US" u="none" dirty="0"/>
              <a:t>!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5934075" y="3943350"/>
            <a:ext cx="32099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 descr="lfHendersonCEE2_figure_03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4631" y="1981200"/>
            <a:ext cx="2669369" cy="179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blackWhite"/>
        <p:txBody>
          <a:bodyPr/>
          <a:lstStyle/>
          <a:p>
            <a:pPr eaLnBrk="1" hangingPunct="1"/>
            <a:r>
              <a:rPr lang="de-DE"/>
              <a:t>Slika 12.4 (a)</a:t>
            </a:r>
            <a:endParaRPr lang="en-US"/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blackWhite">
          <a:xfrm>
            <a:off x="0" y="6921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 u="none">
                <a:solidFill>
                  <a:schemeClr val="bg1"/>
                </a:solidFill>
                <a:latin typeface="Arial" charset="0"/>
              </a:rPr>
              <a:t>Filipsova kriva</a:t>
            </a:r>
            <a:r>
              <a:rPr lang="sr-Latn-CS" sz="3200" u="none">
                <a:solidFill>
                  <a:schemeClr val="bg1"/>
                </a:solidFill>
                <a:latin typeface="Arial" charset="0"/>
              </a:rPr>
              <a:t> u Evrozoni</a:t>
            </a:r>
            <a:r>
              <a:rPr lang="de-DE" sz="3200" u="none">
                <a:solidFill>
                  <a:schemeClr val="bg1"/>
                </a:solidFill>
                <a:latin typeface="Arial" charset="0"/>
              </a:rPr>
              <a:t> 1961-2000</a:t>
            </a:r>
            <a:endParaRPr lang="en-US" sz="3200" u="none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662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3429000" y="1219200"/>
            <a:ext cx="5953125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0" y="1295400"/>
            <a:ext cx="35814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none"/>
              <a:t>Pokazalo se  da je Fridmanova i</a:t>
            </a:r>
          </a:p>
          <a:p>
            <a:r>
              <a:rPr lang="en-US" sz="2000" u="none"/>
              <a:t>Felpsova kritika potpuno pogodila metu. </a:t>
            </a:r>
          </a:p>
          <a:p>
            <a:endParaRPr lang="en-US" sz="2000" u="none"/>
          </a:p>
          <a:p>
            <a:r>
              <a:rPr lang="en-US" sz="2000" u="none"/>
              <a:t>Ako je novac neutralan, nema nikakve veze između inflacije i nezaposlenosti</a:t>
            </a:r>
          </a:p>
          <a:p>
            <a:endParaRPr lang="en-US" sz="2000" u="none"/>
          </a:p>
          <a:p>
            <a:r>
              <a:rPr lang="en-US" sz="2000" u="none"/>
              <a:t>vremenom je Filipsova kriva</a:t>
            </a:r>
          </a:p>
          <a:p>
            <a:r>
              <a:rPr lang="en-US" sz="2000" u="none"/>
              <a:t>u potpunosti iščezla.</a:t>
            </a:r>
          </a:p>
          <a:p>
            <a:endParaRPr lang="en-US" sz="2000" u="none"/>
          </a:p>
          <a:p>
            <a:r>
              <a:rPr lang="en-US" sz="2000" u="none"/>
              <a:t>Poput samog otkrića, </a:t>
            </a:r>
          </a:p>
          <a:p>
            <a:r>
              <a:rPr lang="en-US" sz="2000" u="none"/>
              <a:t>nestanak Filipsove krive</a:t>
            </a:r>
          </a:p>
          <a:p>
            <a:r>
              <a:rPr lang="en-US" sz="2000" u="none"/>
              <a:t>imao podjednako snažan uticaj na političare.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374" t="34314" r="30392" b="29085"/>
          <a:stretch>
            <a:fillRect/>
          </a:stretch>
        </p:blipFill>
        <p:spPr>
          <a:xfrm>
            <a:off x="152400" y="1143000"/>
            <a:ext cx="8632825" cy="4648200"/>
          </a:xfrm>
          <a:noFill/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86000" y="1752600"/>
            <a:ext cx="609600" cy="533400"/>
          </a:xfrm>
          <a:prstGeom prst="ellipse">
            <a:avLst/>
          </a:prstGeom>
          <a:noFill/>
          <a:ln w="444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070600" y="2590800"/>
            <a:ext cx="609600" cy="533400"/>
          </a:xfrm>
          <a:prstGeom prst="ellipse">
            <a:avLst/>
          </a:prstGeom>
          <a:noFill/>
          <a:ln w="444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403850" y="1752600"/>
            <a:ext cx="609600" cy="533400"/>
          </a:xfrm>
          <a:prstGeom prst="ellipse">
            <a:avLst/>
          </a:prstGeom>
          <a:noFill/>
          <a:ln w="444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600200" y="2133600"/>
            <a:ext cx="609600" cy="533400"/>
          </a:xfrm>
          <a:prstGeom prst="ellipse">
            <a:avLst/>
          </a:prstGeom>
          <a:noFill/>
          <a:ln w="444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33400" y="759023"/>
            <a:ext cx="76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err="1">
                <a:solidFill>
                  <a:schemeClr val="bg1"/>
                </a:solidFill>
              </a:rPr>
              <a:t>Zamislimo</a:t>
            </a:r>
            <a:r>
              <a:rPr lang="pl-PL" sz="1400" b="1" dirty="0">
                <a:solidFill>
                  <a:schemeClr val="bg1"/>
                </a:solidFill>
              </a:rPr>
              <a:t> da na </a:t>
            </a:r>
            <a:r>
              <a:rPr lang="pl-PL" sz="1400" b="1" dirty="0" err="1">
                <a:solidFill>
                  <a:schemeClr val="bg1"/>
                </a:solidFill>
              </a:rPr>
              <a:t>robnom</a:t>
            </a:r>
            <a:r>
              <a:rPr lang="pl-PL" sz="1400" b="1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tržištu</a:t>
            </a:r>
            <a:r>
              <a:rPr lang="pl-PL" sz="1400" b="1" dirty="0">
                <a:solidFill>
                  <a:schemeClr val="bg1"/>
                </a:solidFill>
              </a:rPr>
              <a:t> </a:t>
            </a:r>
            <a:r>
              <a:rPr lang="pl-PL" sz="1400" b="1" dirty="0" err="1">
                <a:solidFill>
                  <a:schemeClr val="bg1"/>
                </a:solidFill>
              </a:rPr>
              <a:t>dođe</a:t>
            </a:r>
            <a:r>
              <a:rPr lang="pl-PL" sz="1400" b="1" dirty="0">
                <a:solidFill>
                  <a:schemeClr val="bg1"/>
                </a:solidFill>
              </a:rPr>
              <a:t> do pada </a:t>
            </a:r>
            <a:r>
              <a:rPr lang="pl-PL" sz="1400" b="1" dirty="0" err="1">
                <a:solidFill>
                  <a:schemeClr val="bg1"/>
                </a:solidFill>
              </a:rPr>
              <a:t>tražnje</a:t>
            </a:r>
            <a:r>
              <a:rPr lang="pl-PL" sz="1400" b="1" dirty="0">
                <a:solidFill>
                  <a:schemeClr val="bg1"/>
                </a:solidFill>
              </a:rPr>
              <a:t>.  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15C711-8CF4-4378-AD63-EAD3E6255B93}"/>
              </a:ext>
            </a:extLst>
          </p:cNvPr>
          <p:cNvCxnSpPr>
            <a:cxnSpLocks/>
          </p:cNvCxnSpPr>
          <p:nvPr/>
        </p:nvCxnSpPr>
        <p:spPr bwMode="auto">
          <a:xfrm flipH="1">
            <a:off x="5715000" y="2743200"/>
            <a:ext cx="609600" cy="635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68C002-8DFF-4E08-AF09-90221745F048}"/>
              </a:ext>
            </a:extLst>
          </p:cNvPr>
          <p:cNvCxnSpPr>
            <a:cxnSpLocks/>
          </p:cNvCxnSpPr>
          <p:nvPr/>
        </p:nvCxnSpPr>
        <p:spPr bwMode="auto">
          <a:xfrm>
            <a:off x="4724400" y="5334000"/>
            <a:ext cx="388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F7EB6C-C6A2-4C9F-91C7-A89EF0D84EE0}"/>
              </a:ext>
            </a:extLst>
          </p:cNvPr>
          <p:cNvCxnSpPr>
            <a:cxnSpLocks/>
          </p:cNvCxnSpPr>
          <p:nvPr/>
        </p:nvCxnSpPr>
        <p:spPr bwMode="auto">
          <a:xfrm>
            <a:off x="228600" y="55626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7E92AB0-A31B-4E49-A61E-6045F245A6D4}"/>
              </a:ext>
            </a:extLst>
          </p:cNvPr>
          <p:cNvSpPr/>
          <p:nvPr/>
        </p:nvSpPr>
        <p:spPr bwMode="auto">
          <a:xfrm>
            <a:off x="4191000" y="4800604"/>
            <a:ext cx="1822450" cy="3047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sng" strike="noStrike" cap="none" normalizeH="0" baseline="0">
              <a:ln>
                <a:noFill/>
              </a:ln>
              <a:solidFill>
                <a:srgbClr val="FCE78C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B1C76B-84E1-44C9-B385-00CA860D9BA1}"/>
              </a:ext>
            </a:extLst>
          </p:cNvPr>
          <p:cNvCxnSpPr>
            <a:cxnSpLocks/>
          </p:cNvCxnSpPr>
          <p:nvPr/>
        </p:nvCxnSpPr>
        <p:spPr bwMode="auto">
          <a:xfrm>
            <a:off x="6474903" y="1728788"/>
            <a:ext cx="192597" cy="7651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11AF8B-BB96-454F-94CF-498D39D9C3EB}"/>
              </a:ext>
            </a:extLst>
          </p:cNvPr>
          <p:cNvCxnSpPr/>
          <p:nvPr/>
        </p:nvCxnSpPr>
        <p:spPr bwMode="auto">
          <a:xfrm>
            <a:off x="6286500" y="1960562"/>
            <a:ext cx="762000" cy="4222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BE5AA34-B981-45EB-AB7C-8AF06084104A}"/>
              </a:ext>
            </a:extLst>
          </p:cNvPr>
          <p:cNvSpPr txBox="1"/>
          <p:nvPr/>
        </p:nvSpPr>
        <p:spPr>
          <a:xfrm>
            <a:off x="5410200" y="3141662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u="none" dirty="0">
                <a:solidFill>
                  <a:schemeClr val="tx1"/>
                </a:solidFill>
                <a:latin typeface="+mj-lt"/>
              </a:rPr>
              <a:t>B’’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AEC479D5-12A0-4F33-A6F4-7D67E9DB9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5908" t="39577" r="43342" b="58645"/>
          <a:stretch/>
        </p:blipFill>
        <p:spPr bwMode="auto">
          <a:xfrm>
            <a:off x="5410200" y="2514600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410200" y="2540000"/>
            <a:ext cx="609600" cy="533400"/>
          </a:xfrm>
          <a:prstGeom prst="ellipse">
            <a:avLst/>
          </a:prstGeom>
          <a:noFill/>
          <a:ln w="444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5F7C8A-2A3C-4DE1-8F34-16A8B432F8E9}"/>
              </a:ext>
            </a:extLst>
          </p:cNvPr>
          <p:cNvSpPr txBox="1"/>
          <p:nvPr/>
        </p:nvSpPr>
        <p:spPr>
          <a:xfrm>
            <a:off x="1447800" y="5989767"/>
            <a:ext cx="457200" cy="261610"/>
          </a:xfrm>
          <a:prstGeom prst="rect">
            <a:avLst/>
          </a:prstGeom>
          <a:solidFill>
            <a:srgbClr val="E8F6FD"/>
          </a:solidFill>
        </p:spPr>
        <p:txBody>
          <a:bodyPr wrap="square" rtlCol="0">
            <a:spAutoFit/>
          </a:bodyPr>
          <a:lstStyle/>
          <a:p>
            <a:r>
              <a:rPr lang="en-GB" sz="1100" b="1" u="none" dirty="0">
                <a:solidFill>
                  <a:schemeClr val="tx1"/>
                </a:solidFill>
                <a:latin typeface="+mj-lt"/>
              </a:rPr>
              <a:t>BA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A7767FF-5972-48AA-8F73-4FDBF23CF4D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09126" y="5514760"/>
            <a:ext cx="591074" cy="5842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822CECE-B9A5-429D-AF6F-7927DD65D06C}"/>
              </a:ext>
            </a:extLst>
          </p:cNvPr>
          <p:cNvSpPr txBox="1"/>
          <p:nvPr/>
        </p:nvSpPr>
        <p:spPr>
          <a:xfrm>
            <a:off x="3581400" y="6019800"/>
            <a:ext cx="457200" cy="261610"/>
          </a:xfrm>
          <a:prstGeom prst="rect">
            <a:avLst/>
          </a:prstGeom>
          <a:solidFill>
            <a:srgbClr val="E8F6FD"/>
          </a:solidFill>
        </p:spPr>
        <p:txBody>
          <a:bodyPr wrap="square" rtlCol="0">
            <a:spAutoFit/>
          </a:bodyPr>
          <a:lstStyle/>
          <a:p>
            <a:r>
              <a:rPr lang="en-GB" sz="1100" b="1" u="none" dirty="0">
                <a:solidFill>
                  <a:schemeClr val="tx1"/>
                </a:solidFill>
                <a:latin typeface="+mj-lt"/>
              </a:rPr>
              <a:t>B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50DB826-E4D9-449C-AF8C-E1342697C3D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41490" y="5228580"/>
            <a:ext cx="68510" cy="8703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6A09B0C-0E99-44D1-9FB1-91A0A32E88E7}"/>
              </a:ext>
            </a:extLst>
          </p:cNvPr>
          <p:cNvCxnSpPr>
            <a:cxnSpLocks/>
          </p:cNvCxnSpPr>
          <p:nvPr/>
        </p:nvCxnSpPr>
        <p:spPr bwMode="auto">
          <a:xfrm>
            <a:off x="5629013" y="1676400"/>
            <a:ext cx="192597" cy="7651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6968EBB-B16D-4C48-A678-BD5A380A584C}"/>
              </a:ext>
            </a:extLst>
          </p:cNvPr>
          <p:cNvCxnSpPr/>
          <p:nvPr/>
        </p:nvCxnSpPr>
        <p:spPr bwMode="auto">
          <a:xfrm>
            <a:off x="5440610" y="1908174"/>
            <a:ext cx="762000" cy="4222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4B08395-5B3A-4437-8085-2B1D1261BB5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6705" y="5700461"/>
            <a:ext cx="68510" cy="8703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27578D9-74AB-4B98-BBBF-3D6FBDB5C16A}"/>
              </a:ext>
            </a:extLst>
          </p:cNvPr>
          <p:cNvSpPr txBox="1"/>
          <p:nvPr/>
        </p:nvSpPr>
        <p:spPr>
          <a:xfrm>
            <a:off x="685800" y="6443990"/>
            <a:ext cx="457200" cy="261610"/>
          </a:xfrm>
          <a:prstGeom prst="rect">
            <a:avLst/>
          </a:prstGeom>
          <a:solidFill>
            <a:srgbClr val="E8F6FD"/>
          </a:solidFill>
        </p:spPr>
        <p:txBody>
          <a:bodyPr wrap="square" rtlCol="0">
            <a:spAutoFit/>
          </a:bodyPr>
          <a:lstStyle/>
          <a:p>
            <a:r>
              <a:rPr lang="en-GB" sz="1100" b="1" u="none" dirty="0">
                <a:solidFill>
                  <a:schemeClr val="tx1"/>
                </a:solidFill>
                <a:latin typeface="+mj-lt"/>
              </a:rPr>
              <a:t>B’’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63ACEB8-EDEC-457C-9067-29802693AC1B}"/>
              </a:ext>
            </a:extLst>
          </p:cNvPr>
          <p:cNvCxnSpPr>
            <a:cxnSpLocks/>
            <a:stCxn id="28" idx="3"/>
          </p:cNvCxnSpPr>
          <p:nvPr/>
        </p:nvCxnSpPr>
        <p:spPr bwMode="auto">
          <a:xfrm flipV="1">
            <a:off x="5791200" y="2953065"/>
            <a:ext cx="495300" cy="31940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034E-7 L -0.075 0.06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48439E-6 L -0.07222 -0.105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78834E-6 L 1.11022E-16 0.099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139 L 0.07431 0.00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8668E-6 L 0.06667 -0.0444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  <p:bldP spid="9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7420-1FA7-4295-96A2-AA671E2A3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A130B5-3E09-4C81-A3FC-8F558B1EE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00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AS – </a:t>
            </a:r>
          </a:p>
          <a:p>
            <a:pPr lvl="1" eaLnBrk="1" hangingPunct="1">
              <a:buFontTx/>
              <a:buNone/>
            </a:pPr>
            <a:endParaRPr lang="en-US" dirty="0"/>
          </a:p>
          <a:p>
            <a:pPr eaLnBrk="1" hangingPunct="1"/>
            <a:r>
              <a:rPr lang="en-US" dirty="0" err="1"/>
              <a:t>ukidamo</a:t>
            </a:r>
            <a:r>
              <a:rPr lang="en-US" dirty="0"/>
              <a:t> </a:t>
            </a:r>
            <a:r>
              <a:rPr lang="en-US" dirty="0" err="1"/>
              <a:t>kejnzijansku</a:t>
            </a:r>
            <a:r>
              <a:rPr lang="en-US" dirty="0"/>
              <a:t> </a:t>
            </a:r>
            <a:r>
              <a:rPr lang="en-US" dirty="0" err="1"/>
              <a:t>pretpostavku</a:t>
            </a:r>
            <a:r>
              <a:rPr lang="en-US" dirty="0"/>
              <a:t> o </a:t>
            </a:r>
            <a:r>
              <a:rPr lang="en-US" dirty="0" err="1"/>
              <a:t>fiksnim</a:t>
            </a:r>
            <a:r>
              <a:rPr lang="en-US" dirty="0"/>
              <a:t> </a:t>
            </a:r>
            <a:r>
              <a:rPr lang="en-US" dirty="0" err="1"/>
              <a:t>cenama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ponovo</a:t>
            </a:r>
            <a:r>
              <a:rPr lang="en-US" dirty="0"/>
              <a:t> </a:t>
            </a:r>
            <a:r>
              <a:rPr lang="en-US" dirty="0" err="1"/>
              <a:t>stavljamo</a:t>
            </a:r>
            <a:r>
              <a:rPr lang="en-US" dirty="0"/>
              <a:t> </a:t>
            </a:r>
            <a:r>
              <a:rPr lang="en-US" dirty="0" err="1"/>
              <a:t>naglasak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rada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17"/>
          <p:cNvSpPr>
            <a:spLocks noChangeShapeType="1"/>
          </p:cNvSpPr>
          <p:nvPr/>
        </p:nvSpPr>
        <p:spPr bwMode="auto">
          <a:xfrm flipV="1">
            <a:off x="2441575" y="2362200"/>
            <a:ext cx="0" cy="289560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9" name="Line 18"/>
          <p:cNvSpPr>
            <a:spLocks noChangeShapeType="1"/>
          </p:cNvSpPr>
          <p:nvPr/>
        </p:nvSpPr>
        <p:spPr bwMode="auto">
          <a:xfrm flipV="1">
            <a:off x="7089775" y="2362200"/>
            <a:ext cx="0" cy="289560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Slika 12.3</a:t>
            </a:r>
            <a:endParaRPr lang="en-GB"/>
          </a:p>
        </p:txBody>
      </p:sp>
      <p:sp>
        <p:nvSpPr>
          <p:cNvPr id="1031" name="Freeform 4"/>
          <p:cNvSpPr>
            <a:spLocks/>
          </p:cNvSpPr>
          <p:nvPr/>
        </p:nvSpPr>
        <p:spPr bwMode="auto">
          <a:xfrm>
            <a:off x="869950" y="1752600"/>
            <a:ext cx="3429000" cy="3505200"/>
          </a:xfrm>
          <a:custGeom>
            <a:avLst/>
            <a:gdLst>
              <a:gd name="T0" fmla="*/ 0 w 2160"/>
              <a:gd name="T1" fmla="*/ 0 h 2208"/>
              <a:gd name="T2" fmla="*/ 0 w 2160"/>
              <a:gd name="T3" fmla="*/ 3505200 h 2208"/>
              <a:gd name="T4" fmla="*/ 3429000 w 2160"/>
              <a:gd name="T5" fmla="*/ 3505200 h 2208"/>
              <a:gd name="T6" fmla="*/ 0 60000 65536"/>
              <a:gd name="T7" fmla="*/ 0 60000 65536"/>
              <a:gd name="T8" fmla="*/ 0 60000 65536"/>
              <a:gd name="T9" fmla="*/ 0 w 2160"/>
              <a:gd name="T10" fmla="*/ 0 h 2208"/>
              <a:gd name="T11" fmla="*/ 2160 w 2160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208">
                <a:moveTo>
                  <a:pt x="0" y="0"/>
                </a:moveTo>
                <a:lnTo>
                  <a:pt x="0" y="2208"/>
                </a:lnTo>
                <a:lnTo>
                  <a:pt x="2160" y="2208"/>
                </a:lnTo>
              </a:path>
            </a:pathLst>
          </a:custGeom>
          <a:noFill/>
          <a:ln w="28575">
            <a:solidFill>
              <a:srgbClr val="B590DA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32" name="Text Box 5"/>
          <p:cNvSpPr txBox="1">
            <a:spLocks noChangeArrowheads="1"/>
          </p:cNvSpPr>
          <p:nvPr/>
        </p:nvSpPr>
        <p:spPr bwMode="auto">
          <a:xfrm rot="-5400000">
            <a:off x="-690562" y="3040062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Inflacija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3203575" y="5334000"/>
            <a:ext cx="1952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Nezaposlenost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Freeform 7"/>
          <p:cNvSpPr>
            <a:spLocks/>
          </p:cNvSpPr>
          <p:nvPr/>
        </p:nvSpPr>
        <p:spPr bwMode="auto">
          <a:xfrm>
            <a:off x="5441950" y="1752600"/>
            <a:ext cx="3429000" cy="3505200"/>
          </a:xfrm>
          <a:custGeom>
            <a:avLst/>
            <a:gdLst>
              <a:gd name="T0" fmla="*/ 0 w 2160"/>
              <a:gd name="T1" fmla="*/ 0 h 2208"/>
              <a:gd name="T2" fmla="*/ 0 w 2160"/>
              <a:gd name="T3" fmla="*/ 3505200 h 2208"/>
              <a:gd name="T4" fmla="*/ 3429000 w 2160"/>
              <a:gd name="T5" fmla="*/ 3505200 h 2208"/>
              <a:gd name="T6" fmla="*/ 0 60000 65536"/>
              <a:gd name="T7" fmla="*/ 0 60000 65536"/>
              <a:gd name="T8" fmla="*/ 0 60000 65536"/>
              <a:gd name="T9" fmla="*/ 0 w 2160"/>
              <a:gd name="T10" fmla="*/ 0 h 2208"/>
              <a:gd name="T11" fmla="*/ 2160 w 2160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208">
                <a:moveTo>
                  <a:pt x="0" y="0"/>
                </a:moveTo>
                <a:lnTo>
                  <a:pt x="0" y="2208"/>
                </a:lnTo>
                <a:lnTo>
                  <a:pt x="2160" y="2208"/>
                </a:lnTo>
              </a:path>
            </a:pathLst>
          </a:custGeom>
          <a:noFill/>
          <a:ln w="28575">
            <a:solidFill>
              <a:srgbClr val="B590DA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35" name="Text Box 8"/>
          <p:cNvSpPr txBox="1">
            <a:spLocks noChangeArrowheads="1"/>
          </p:cNvSpPr>
          <p:nvPr/>
        </p:nvSpPr>
        <p:spPr bwMode="auto">
          <a:xfrm rot="-5400000">
            <a:off x="3881438" y="3040062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Inflacija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6" name="Text Box 9"/>
          <p:cNvSpPr txBox="1">
            <a:spLocks noChangeArrowheads="1"/>
          </p:cNvSpPr>
          <p:nvPr/>
        </p:nvSpPr>
        <p:spPr bwMode="auto">
          <a:xfrm>
            <a:off x="7804150" y="5334000"/>
            <a:ext cx="1143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Output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black">
          <a:xfrm>
            <a:off x="33338" y="755650"/>
            <a:ext cx="9110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3200" u="none">
                <a:solidFill>
                  <a:schemeClr val="bg1"/>
                </a:solidFill>
                <a:latin typeface="Arial" charset="0"/>
              </a:rPr>
              <a:t>Dugi rok</a:t>
            </a:r>
            <a:endParaRPr lang="en-US" sz="3200" u="none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300288" y="5321300"/>
          <a:ext cx="3063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152280" imgH="203040" progId="">
                  <p:embed/>
                </p:oleObj>
              </mc:Choice>
              <mc:Fallback>
                <p:oleObj name="Equation" r:id="rId3" imgW="152280" imgH="20304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300288" y="5321300"/>
                        <a:ext cx="30638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0"/>
          <p:cNvGraphicFramePr>
            <a:graphicFrameLocks noChangeAspect="1"/>
          </p:cNvGraphicFramePr>
          <p:nvPr/>
        </p:nvGraphicFramePr>
        <p:xfrm>
          <a:off x="6935788" y="5334000"/>
          <a:ext cx="306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152280" imgH="190440" progId="">
                  <p:embed/>
                </p:oleObj>
              </mc:Choice>
              <mc:Fallback>
                <p:oleObj name="Equation" r:id="rId5" imgW="152280" imgH="19044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935788" y="5334000"/>
                        <a:ext cx="3063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Text Box 29"/>
          <p:cNvSpPr txBox="1">
            <a:spLocks noChangeArrowheads="1"/>
          </p:cNvSpPr>
          <p:nvPr/>
        </p:nvSpPr>
        <p:spPr bwMode="auto">
          <a:xfrm>
            <a:off x="762000" y="5715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u="none">
                <a:solidFill>
                  <a:srgbClr val="B590DA"/>
                </a:solidFill>
                <a:latin typeface="Arial" charset="0"/>
              </a:rPr>
              <a:t>(a) Filipsova kriva</a:t>
            </a:r>
            <a:endParaRPr lang="en-US" sz="2400" u="none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039" name="Text Box 30"/>
          <p:cNvSpPr txBox="1">
            <a:spLocks noChangeArrowheads="1"/>
          </p:cNvSpPr>
          <p:nvPr/>
        </p:nvSpPr>
        <p:spPr bwMode="auto">
          <a:xfrm>
            <a:off x="5334000" y="5715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u="none">
                <a:solidFill>
                  <a:srgbClr val="B590DA"/>
                </a:solidFill>
                <a:latin typeface="Arial" charset="0"/>
              </a:rPr>
              <a:t>(b) agregatna ponuda</a:t>
            </a:r>
            <a:endParaRPr lang="en-US" sz="2400" u="none">
              <a:solidFill>
                <a:srgbClr val="B590D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762000"/>
            <a:ext cx="3810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/>
              <a:t>Najpre, utvrdimo</a:t>
            </a:r>
            <a:r>
              <a:rPr lang="sr-Latn-CS" sz="2000"/>
              <a:t> </a:t>
            </a:r>
            <a:r>
              <a:rPr lang="en-US" sz="2000"/>
              <a:t>tajming najjačih inflacija </a:t>
            </a:r>
            <a:endParaRPr lang="sr-Latn-CS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/>
              <a:t>— prvi je bio 1973–74,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/>
              <a:t>— a zatim 1979–80 — a oba direktno možemo vezati</a:t>
            </a:r>
            <a:r>
              <a:rPr lang="sr-Latn-CS" sz="2000"/>
              <a:t> </a:t>
            </a:r>
            <a:r>
              <a:rPr lang="en-US" sz="2000"/>
              <a:t>za dva naftna šoka, kada su se cene nafte učetvorostručile</a:t>
            </a:r>
            <a:r>
              <a:rPr lang="sr-Latn-CS" sz="2000"/>
              <a:t> </a:t>
            </a:r>
            <a:r>
              <a:rPr lang="en-US" sz="2000"/>
              <a:t>(1973–74) a zatim ponovo udvostručile</a:t>
            </a:r>
            <a:r>
              <a:rPr lang="sr-Latn-CS" sz="2000"/>
              <a:t> </a:t>
            </a:r>
            <a:r>
              <a:rPr lang="en-US" sz="2000"/>
              <a:t>(1979–80).7 </a:t>
            </a:r>
            <a:endParaRPr lang="sr-Latn-CS" sz="2000"/>
          </a:p>
          <a:p>
            <a:pPr eaLnBrk="1" hangingPunct="1">
              <a:lnSpc>
                <a:spcPct val="80000"/>
              </a:lnSpc>
            </a:pPr>
            <a:endParaRPr lang="sr-Latn-CS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/>
              <a:t>Drugo, između naftnih šokova, Filipsova kriva </a:t>
            </a:r>
            <a:r>
              <a:rPr lang="sr-Latn-CS" sz="2000"/>
              <a:t>se </a:t>
            </a:r>
            <a:r>
              <a:rPr lang="en-US" sz="2000"/>
              <a:t>ponovno javlja.</a:t>
            </a:r>
            <a:endParaRPr lang="sr-Latn-CS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/>
              <a:t>Treće, svaka naredna</a:t>
            </a:r>
            <a:r>
              <a:rPr lang="sr-Latn-CS" sz="2000"/>
              <a:t> </a:t>
            </a:r>
            <a:r>
              <a:rPr lang="en-US" sz="2000"/>
              <a:t>kriva leži desno u odnosu na prethodnu. </a:t>
            </a:r>
            <a:endParaRPr lang="sr-Latn-CS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000"/>
          </a:p>
        </p:txBody>
      </p:sp>
      <p:pic>
        <p:nvPicPr>
          <p:cNvPr id="28676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blackWhite">
          <a:xfrm>
            <a:off x="4648200" y="838200"/>
            <a:ext cx="4645025" cy="4262438"/>
          </a:xfrm>
          <a:noFill/>
        </p:spPr>
      </p:pic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762000" y="5789613"/>
            <a:ext cx="79248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/>
              <a:t>Ova</a:t>
            </a:r>
            <a:r>
              <a:rPr lang="sr-Latn-CS" sz="1800"/>
              <a:t> </a:t>
            </a:r>
            <a:r>
              <a:rPr lang="en-US" sz="1800"/>
              <a:t>poslednja činjenica sugeriše da je ravnotežna stopa</a:t>
            </a:r>
            <a:r>
              <a:rPr lang="sr-Latn-CS" sz="1800"/>
              <a:t> </a:t>
            </a:r>
            <a:r>
              <a:rPr lang="en-US" sz="1800"/>
              <a:t>nezaposlenosti, oko koje aktuelne stope fluktuiraju,</a:t>
            </a:r>
            <a:r>
              <a:rPr lang="sr-Latn-CS" sz="1800"/>
              <a:t> </a:t>
            </a:r>
            <a:r>
              <a:rPr lang="en-US" sz="1800"/>
              <a:t>vremenom porasla.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5486400" y="9906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 u="none"/>
              <a:t>između naftnih šokova,</a:t>
            </a:r>
          </a:p>
          <a:p>
            <a:r>
              <a:rPr lang="en-US" sz="1600" i="1" u="none"/>
              <a:t> Filipsova kriva </a:t>
            </a:r>
            <a:r>
              <a:rPr lang="sr-Latn-CS" sz="1600" i="1" u="none"/>
              <a:t>se </a:t>
            </a:r>
            <a:r>
              <a:rPr lang="en-US" sz="1600" i="1" u="none"/>
              <a:t>ponovno javlja.</a:t>
            </a:r>
            <a:endParaRPr lang="en-GB" sz="1600" i="1" u="non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Kreatori</a:t>
            </a:r>
            <a:r>
              <a:rPr lang="en-US"/>
              <a:t> </a:t>
            </a:r>
            <a:r>
              <a:rPr lang="vi-VN"/>
              <a:t>ekonomske politike postali su veoma skeptični</a:t>
            </a:r>
            <a:br>
              <a:rPr lang="vi-VN"/>
            </a:br>
            <a:r>
              <a:rPr lang="vi-VN"/>
              <a:t>prema „kejnzijanskom aktivizmu”. Mnogo su veći</a:t>
            </a:r>
            <a:br>
              <a:rPr lang="vi-VN"/>
            </a:br>
            <a:r>
              <a:rPr lang="vi-VN"/>
              <a:t>akcenat počeli da stavljaju na princip monetarne</a:t>
            </a:r>
            <a:r>
              <a:rPr lang="en-US"/>
              <a:t> </a:t>
            </a:r>
            <a:r>
              <a:rPr lang="vi-VN"/>
              <a:t>neutralnosti kao vodeći princip u monetarnoj politici. </a:t>
            </a:r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372600" cy="4876800"/>
          </a:xfrm>
        </p:spPr>
        <p:txBody>
          <a:bodyPr/>
          <a:lstStyle/>
          <a:p>
            <a:r>
              <a:rPr lang="vi-VN" dirty="0"/>
              <a:t>Nemačk</a:t>
            </a:r>
            <a:r>
              <a:rPr lang="en-US" dirty="0"/>
              <a:t>a</a:t>
            </a:r>
            <a:r>
              <a:rPr lang="vi-VN" dirty="0"/>
              <a:t> vlad</a:t>
            </a:r>
            <a:r>
              <a:rPr lang="en-US" dirty="0"/>
              <a:t>a</a:t>
            </a:r>
            <a:r>
              <a:rPr lang="vi-VN" dirty="0"/>
              <a:t> i Bundesbank</a:t>
            </a:r>
            <a:r>
              <a:rPr lang="en-US" dirty="0"/>
              <a:t>a</a:t>
            </a:r>
            <a:r>
              <a:rPr lang="vi-VN" dirty="0"/>
              <a:t>, koji</a:t>
            </a:r>
            <a:r>
              <a:rPr lang="en-US" dirty="0"/>
              <a:t> </a:t>
            </a:r>
            <a:r>
              <a:rPr lang="vi-VN" dirty="0"/>
              <a:t>nikad nisu preterano voleli Kejnzove ideje, </a:t>
            </a:r>
            <a:r>
              <a:rPr lang="vi-VN" u="sng" dirty="0"/>
              <a:t>konačno</a:t>
            </a:r>
            <a:r>
              <a:rPr lang="en-US" u="sng" dirty="0"/>
              <a:t> </a:t>
            </a:r>
            <a:r>
              <a:rPr lang="vi-VN" u="sng" dirty="0"/>
              <a:t>su dobili za pravo</a:t>
            </a:r>
            <a:r>
              <a:rPr lang="vi-VN" dirty="0"/>
              <a:t>. </a:t>
            </a:r>
            <a:endParaRPr lang="en-US" dirty="0"/>
          </a:p>
          <a:p>
            <a:endParaRPr lang="en-US" dirty="0"/>
          </a:p>
          <a:p>
            <a:r>
              <a:rPr lang="vi-VN" dirty="0"/>
              <a:t>Nigde ovaj pomak nije bio spekta</a:t>
            </a:r>
            <a:r>
              <a:rPr lang="en-US" dirty="0"/>
              <a:t>-</a:t>
            </a:r>
            <a:r>
              <a:rPr lang="vi-VN" dirty="0"/>
              <a:t>kularniji od onog u Velikoj Britaniji, </a:t>
            </a:r>
            <a:endParaRPr lang="en-US" dirty="0"/>
          </a:p>
          <a:p>
            <a:r>
              <a:rPr lang="vi-VN" dirty="0"/>
              <a:t>gde je 1979.</a:t>
            </a:r>
            <a:r>
              <a:rPr lang="en-US" dirty="0"/>
              <a:t> </a:t>
            </a:r>
            <a:r>
              <a:rPr lang="vi-VN" dirty="0"/>
              <a:t>godine gospođa Tačer odmah nakon izbora pozvala</a:t>
            </a:r>
            <a:r>
              <a:rPr lang="en-US" dirty="0"/>
              <a:t> </a:t>
            </a:r>
            <a:r>
              <a:rPr lang="vi-VN" dirty="0"/>
              <a:t>Miltona Fridmana na šolju čaja. 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19600" cy="4876800"/>
          </a:xfrm>
        </p:spPr>
        <p:txBody>
          <a:bodyPr/>
          <a:lstStyle/>
          <a:p>
            <a:r>
              <a:rPr lang="en-US"/>
              <a:t>Ideja: u recesiji treba povećati poreze i zatvoriti rudnike</a:t>
            </a:r>
          </a:p>
          <a:p>
            <a:endParaRPr lang="en-US"/>
          </a:p>
          <a:p>
            <a:r>
              <a:rPr lang="en-US"/>
              <a:t>P</a:t>
            </a:r>
            <a:r>
              <a:rPr lang="en-GB"/>
              <a:t>i</a:t>
            </a:r>
            <a:r>
              <a:rPr lang="en-US"/>
              <a:t>tanje Labuističkog vođe u parlamentu za M. Tačer: </a:t>
            </a:r>
          </a:p>
          <a:p>
            <a:r>
              <a:rPr lang="en-US"/>
              <a:t>možete li da navedete makar dvojicu ekonomista koji podržavaju vaš plan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Mogu</a:t>
            </a:r>
            <a:r>
              <a:rPr lang="en-US" dirty="0"/>
              <a:t>, </a:t>
            </a:r>
            <a:r>
              <a:rPr lang="en-US" dirty="0" err="1"/>
              <a:t>rekla</a:t>
            </a:r>
            <a:r>
              <a:rPr lang="en-US" dirty="0"/>
              <a:t> je: </a:t>
            </a:r>
            <a:r>
              <a:rPr lang="en-GB" dirty="0"/>
              <a:t>Patrick Minford and Alan Walters. </a:t>
            </a:r>
            <a:endParaRPr lang="en-US" dirty="0"/>
          </a:p>
          <a:p>
            <a:endParaRPr lang="en-US" dirty="0"/>
          </a:p>
          <a:p>
            <a:r>
              <a:rPr lang="en-GB" dirty="0">
                <a:hlinkClick r:id="rId2"/>
              </a:rPr>
              <a:t>P</a:t>
            </a:r>
            <a:r>
              <a:rPr lang="en-US" dirty="0" err="1">
                <a:hlinkClick r:id="rId2"/>
              </a:rPr>
              <a:t>osle</a:t>
            </a:r>
            <a:r>
              <a:rPr lang="en-US" dirty="0">
                <a:hlinkClick r:id="rId2"/>
              </a:rPr>
              <a:t> je </a:t>
            </a:r>
            <a:r>
              <a:rPr lang="en-US" dirty="0" err="1">
                <a:hlinkClick r:id="rId2"/>
              </a:rPr>
              <a:t>rekla</a:t>
            </a:r>
            <a:r>
              <a:rPr lang="en-US" dirty="0">
                <a:hlinkClick r:id="rId2"/>
              </a:rPr>
              <a:t> – a good job he </a:t>
            </a:r>
            <a:r>
              <a:rPr lang="en-US" dirty="0" err="1">
                <a:hlinkClick r:id="rId2"/>
              </a:rPr>
              <a:t>didnt</a:t>
            </a:r>
            <a:r>
              <a:rPr lang="en-US" dirty="0">
                <a:hlinkClick r:id="rId2"/>
              </a:rPr>
              <a:t> ask for three... 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771" name="Content Placeholder 5"/>
          <p:cNvSpPr>
            <a:spLocks noGrp="1"/>
          </p:cNvSpPr>
          <p:nvPr>
            <p:ph sz="half" idx="1"/>
          </p:nvPr>
        </p:nvSpPr>
        <p:spPr>
          <a:xfrm>
            <a:off x="0" y="914400"/>
            <a:ext cx="9144000" cy="1295400"/>
          </a:xfrm>
        </p:spPr>
        <p:txBody>
          <a:bodyPr/>
          <a:lstStyle/>
          <a:p>
            <a:r>
              <a:rPr lang="en-US" sz="3200" dirty="0"/>
              <a:t>1980- </a:t>
            </a:r>
            <a:r>
              <a:rPr lang="en-GB" sz="3200" dirty="0"/>
              <a:t>364 </a:t>
            </a:r>
            <a:r>
              <a:rPr lang="en-US" sz="3200" dirty="0" err="1"/>
              <a:t>britanska</a:t>
            </a:r>
            <a:r>
              <a:rPr lang="en-US" sz="3200" dirty="0"/>
              <a:t> </a:t>
            </a:r>
            <a:r>
              <a:rPr lang="en-US" sz="3200" dirty="0" err="1"/>
              <a:t>ekonomista</a:t>
            </a:r>
            <a:r>
              <a:rPr lang="en-US" sz="3200" dirty="0"/>
              <a:t> </a:t>
            </a:r>
            <a:r>
              <a:rPr lang="en-US" sz="3200" dirty="0" err="1"/>
              <a:t>pisala</a:t>
            </a:r>
            <a:r>
              <a:rPr lang="en-US" sz="3200" dirty="0"/>
              <a:t> </a:t>
            </a:r>
            <a:r>
              <a:rPr lang="en-US" sz="3200" dirty="0" err="1"/>
              <a:t>Tajmsu</a:t>
            </a:r>
            <a:r>
              <a:rPr lang="en-US" sz="3200" dirty="0"/>
              <a:t> </a:t>
            </a:r>
          </a:p>
          <a:p>
            <a:endParaRPr lang="en-GB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000" t="14444" r="53999" b="32222"/>
          <a:stretch>
            <a:fillRect/>
          </a:stretch>
        </p:blipFill>
        <p:spPr bwMode="auto">
          <a:xfrm>
            <a:off x="0" y="21336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print"/>
          <a:srcRect l="46249" t="37778" r="27917" b="34074"/>
          <a:stretch>
            <a:fillRect/>
          </a:stretch>
        </p:blipFill>
        <p:spPr bwMode="auto">
          <a:xfrm>
            <a:off x="3657600" y="2209800"/>
            <a:ext cx="518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29" name="Picture 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4583" t="13333" r="33750" b="22963"/>
          <a:stretch>
            <a:fillRect/>
          </a:stretch>
        </p:blipFill>
        <p:spPr bwMode="auto">
          <a:xfrm>
            <a:off x="3657600" y="2057400"/>
            <a:ext cx="5257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379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2702" t="44099" r="30745" b="32298"/>
          <a:stretch>
            <a:fillRect/>
          </a:stretch>
        </p:blipFill>
        <p:spPr>
          <a:xfrm>
            <a:off x="914400" y="3124200"/>
            <a:ext cx="7162800" cy="3581400"/>
          </a:xfrm>
          <a:noFill/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 cstate="print"/>
          <a:srcRect l="45833" t="53333" r="28751" b="23705"/>
          <a:stretch>
            <a:fillRect/>
          </a:stretch>
        </p:blipFill>
        <p:spPr bwMode="auto">
          <a:xfrm>
            <a:off x="762000" y="0"/>
            <a:ext cx="73152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798" name="Straight Connector 7"/>
          <p:cNvCxnSpPr>
            <a:cxnSpLocks noChangeShapeType="1"/>
          </p:cNvCxnSpPr>
          <p:nvPr/>
        </p:nvCxnSpPr>
        <p:spPr bwMode="auto">
          <a:xfrm>
            <a:off x="1676400" y="4572000"/>
            <a:ext cx="61722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3799" name="Straight Connector 8"/>
          <p:cNvCxnSpPr>
            <a:cxnSpLocks noChangeShapeType="1"/>
          </p:cNvCxnSpPr>
          <p:nvPr/>
        </p:nvCxnSpPr>
        <p:spPr bwMode="auto">
          <a:xfrm>
            <a:off x="1752600" y="4876800"/>
            <a:ext cx="61722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3800" name="Straight Connector 9"/>
          <p:cNvCxnSpPr>
            <a:cxnSpLocks noChangeShapeType="1"/>
          </p:cNvCxnSpPr>
          <p:nvPr/>
        </p:nvCxnSpPr>
        <p:spPr bwMode="auto">
          <a:xfrm>
            <a:off x="1676400" y="5105400"/>
            <a:ext cx="61722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3801" name="Straight Connector 10"/>
          <p:cNvCxnSpPr>
            <a:cxnSpLocks noChangeShapeType="1"/>
          </p:cNvCxnSpPr>
          <p:nvPr/>
        </p:nvCxnSpPr>
        <p:spPr bwMode="auto">
          <a:xfrm>
            <a:off x="1752600" y="5334000"/>
            <a:ext cx="61722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3802" name="Straight Connector 11"/>
          <p:cNvCxnSpPr>
            <a:cxnSpLocks noChangeShapeType="1"/>
          </p:cNvCxnSpPr>
          <p:nvPr/>
        </p:nvCxnSpPr>
        <p:spPr bwMode="auto">
          <a:xfrm>
            <a:off x="1752600" y="5638800"/>
            <a:ext cx="23622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sr-Latn-RS" dirty="0"/>
              <a:t>ajveći posao – ukidanje ekstraktivnih industrija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en-GB" dirty="0"/>
              <a:t>S</a:t>
            </a:r>
            <a:r>
              <a:rPr lang="sr-Latn-RS" dirty="0"/>
              <a:t>itnim rukopisom ... “</a:t>
            </a:r>
            <a:r>
              <a:rPr lang="en-GB" dirty="0"/>
              <a:t>A</a:t>
            </a:r>
            <a:r>
              <a:rPr lang="sr-Latn-RS" dirty="0"/>
              <a:t>pproved, MP”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1768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>
                <a:hlinkClick r:id="rId2"/>
              </a:rPr>
              <a:t>http://news.bbc.co.uk/2/hi/programmes/newsnight/4803858.stm</a:t>
            </a:r>
            <a:endParaRPr lang="sr-Latn-RS" dirty="0"/>
          </a:p>
          <a:p>
            <a:endParaRPr lang="sr-Latn-RS" dirty="0"/>
          </a:p>
          <a:p>
            <a:r>
              <a:rPr lang="sr-Latn-RS" dirty="0"/>
              <a:t>Potpisala i dva Nobelovca – James Meade (spoljna tr.)</a:t>
            </a:r>
          </a:p>
          <a:p>
            <a:endParaRPr lang="sr-Latn-RS" dirty="0"/>
          </a:p>
          <a:p>
            <a:r>
              <a:rPr lang="en-GB" dirty="0"/>
              <a:t>I</a:t>
            </a:r>
            <a:r>
              <a:rPr lang="sr-Latn-RS" dirty="0"/>
              <a:t> Amartya Sen (welfare ec.)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ANd9GcTf3W3wmsVwJXMK_7wjncLiEQTUO7n3qRQNfMnmdjGcAVfYPEh4Uw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8486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257800" y="2362200"/>
            <a:ext cx="0" cy="3352800"/>
          </a:xfrm>
          <a:prstGeom prst="lin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57800" y="266700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O</a:t>
            </a:r>
            <a:r>
              <a:rPr lang="en-US" sz="2000">
                <a:solidFill>
                  <a:schemeClr val="tx1"/>
                </a:solidFill>
              </a:rPr>
              <a:t>dbačena “pool tax”</a:t>
            </a:r>
            <a:endParaRPr lang="en-GB" sz="200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2438400" y="2286000"/>
            <a:ext cx="0" cy="3352800"/>
          </a:xfrm>
          <a:prstGeom prst="lin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068E-7 L 0.075 -2.22068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068E-7 L 0.075 -2.22068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/>
              <a:t>Š</a:t>
            </a:r>
            <a:r>
              <a:rPr lang="sr-Latn-RS" sz="2400" dirty="0"/>
              <a:t>ta je bila implicitna pretpostavka 364 ekonomista?</a:t>
            </a:r>
          </a:p>
          <a:p>
            <a:endParaRPr lang="sr-Latn-RS" sz="2400" dirty="0"/>
          </a:p>
          <a:p>
            <a:r>
              <a:rPr lang="en-GB" sz="2400" dirty="0"/>
              <a:t>P</a:t>
            </a:r>
            <a:r>
              <a:rPr lang="sr-Latn-RS" sz="2400" dirty="0"/>
              <a:t>rivreda je OK, samo prolazi kroz cikluse, treba ih neutralisati</a:t>
            </a:r>
          </a:p>
          <a:p>
            <a:endParaRPr lang="sr-Latn-RS" sz="2400" dirty="0"/>
          </a:p>
          <a:p>
            <a:endParaRPr lang="sr-Latn-R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914400"/>
            <a:ext cx="3810000" cy="4876800"/>
          </a:xfrm>
        </p:spPr>
        <p:txBody>
          <a:bodyPr/>
          <a:lstStyle/>
          <a:p>
            <a:r>
              <a:rPr lang="sr-Latn-RS" dirty="0"/>
              <a:t>Fridman i Tačer - </a:t>
            </a:r>
            <a:endParaRPr lang="en-GB" sz="2400" dirty="0"/>
          </a:p>
          <a:p>
            <a:endParaRPr lang="sr-Latn-RS" dirty="0"/>
          </a:p>
          <a:p>
            <a:r>
              <a:rPr lang="en-GB" dirty="0"/>
              <a:t>G</a:t>
            </a:r>
            <a:r>
              <a:rPr lang="sr-Latn-RS" dirty="0"/>
              <a:t>ubici na AS (rudnici i subvencije)</a:t>
            </a:r>
          </a:p>
          <a:p>
            <a:r>
              <a:rPr lang="en-GB" dirty="0"/>
              <a:t>I</a:t>
            </a:r>
            <a:r>
              <a:rPr lang="sr-Latn-RS" dirty="0"/>
              <a:t>nflacija zbog prevelike agreg. tražnje</a:t>
            </a:r>
            <a:endParaRPr lang="en-GB" dirty="0"/>
          </a:p>
        </p:txBody>
      </p:sp>
      <p:pic>
        <p:nvPicPr>
          <p:cNvPr id="6" name="Picture 5" descr="040813krugman6-blog4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295775"/>
            <a:ext cx="4114800" cy="2486025"/>
          </a:xfrm>
          <a:prstGeom prst="rect">
            <a:avLst/>
          </a:prstGeom>
        </p:spPr>
      </p:pic>
      <p:pic>
        <p:nvPicPr>
          <p:cNvPr id="7" name="Picture 6" descr="350px-GDP_per_capita_big_four_Western_Euro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81675" cy="394805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flipV="1">
            <a:off x="5290752" y="5538788"/>
            <a:ext cx="3733800" cy="1557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7020696" y="4267200"/>
            <a:ext cx="16476" cy="209138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880286" y="1337619"/>
            <a:ext cx="16476" cy="209138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4876800"/>
          </a:xfrm>
        </p:spPr>
        <p:txBody>
          <a:bodyPr/>
          <a:lstStyle/>
          <a:p>
            <a:pPr eaLnBrk="1" hangingPunct="1"/>
            <a:r>
              <a:rPr lang="en-US" dirty="0" err="1"/>
              <a:t>Šolja</a:t>
            </a:r>
            <a:r>
              <a:rPr lang="en-US" dirty="0"/>
              <a:t> </a:t>
            </a:r>
            <a:r>
              <a:rPr lang="en-US" dirty="0" err="1"/>
              <a:t>čaja</a:t>
            </a:r>
            <a:r>
              <a:rPr lang="en-US" dirty="0"/>
              <a:t> u </a:t>
            </a:r>
            <a:r>
              <a:rPr lang="en-US" dirty="0" err="1"/>
              <a:t>Londonu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/>
              <a:t>1965.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koštala</a:t>
            </a:r>
            <a:r>
              <a:rPr lang="en-US" dirty="0"/>
              <a:t> je 5 </a:t>
            </a:r>
            <a:r>
              <a:rPr lang="en-US" dirty="0" err="1"/>
              <a:t>penija</a:t>
            </a:r>
            <a:r>
              <a:rPr lang="en-US" dirty="0"/>
              <a:t>,</a:t>
            </a:r>
          </a:p>
          <a:p>
            <a:pPr eaLnBrk="1" hangingPunct="1"/>
            <a:r>
              <a:rPr lang="en-US" dirty="0"/>
              <a:t>a 2006. </a:t>
            </a:r>
            <a:r>
              <a:rPr lang="en-US" dirty="0" err="1"/>
              <a:t>godine</a:t>
            </a:r>
            <a:r>
              <a:rPr lang="en-US" dirty="0"/>
              <a:t>          1</a:t>
            </a:r>
            <a:r>
              <a:rPr lang="sr-Latn-RS" dirty="0"/>
              <a:t>,</a:t>
            </a:r>
            <a:r>
              <a:rPr lang="en-US" dirty="0"/>
              <a:t>20£</a:t>
            </a:r>
          </a:p>
          <a:p>
            <a:pPr eaLnBrk="1" hangingPunct="1"/>
            <a:r>
              <a:rPr lang="en-US" dirty="0"/>
              <a:t>201</a:t>
            </a:r>
            <a:r>
              <a:rPr lang="sr-Latn-RS" dirty="0"/>
              <a:t>8</a:t>
            </a:r>
            <a:r>
              <a:rPr lang="en-US" dirty="0"/>
              <a:t>.                         1</a:t>
            </a:r>
            <a:r>
              <a:rPr lang="sr-Latn-RS" dirty="0"/>
              <a:t>,</a:t>
            </a:r>
            <a:r>
              <a:rPr lang="en-US" dirty="0"/>
              <a:t>8</a:t>
            </a:r>
            <a:r>
              <a:rPr lang="sr-Latn-RS" dirty="0"/>
              <a:t>5-2,89</a:t>
            </a:r>
            <a:r>
              <a:rPr lang="en-US" dirty="0"/>
              <a:t>£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err="1"/>
              <a:t>Nadnice</a:t>
            </a:r>
            <a:r>
              <a:rPr lang="en-US" dirty="0"/>
              <a:t> - </a:t>
            </a:r>
            <a:r>
              <a:rPr lang="en-US" dirty="0" err="1"/>
              <a:t>isto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396646-1086-4A93-B881-C1BE43F81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47" t="37799" r="38236" b="32571"/>
          <a:stretch/>
        </p:blipFill>
        <p:spPr bwMode="auto">
          <a:xfrm>
            <a:off x="4432839" y="4252099"/>
            <a:ext cx="4518214" cy="170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EC9690-CA47-4012-A0A3-D23A8178C730}"/>
              </a:ext>
            </a:extLst>
          </p:cNvPr>
          <p:cNvSpPr/>
          <p:nvPr/>
        </p:nvSpPr>
        <p:spPr bwMode="auto">
          <a:xfrm>
            <a:off x="5102715" y="5410200"/>
            <a:ext cx="3793067" cy="14393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sng" strike="noStrike" cap="none" normalizeH="0" baseline="0">
              <a:ln>
                <a:noFill/>
              </a:ln>
              <a:solidFill>
                <a:srgbClr val="FCE78C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/>
              <a:t>Vlada Srbije</a:t>
            </a:r>
          </a:p>
          <a:p>
            <a:endParaRPr lang="sr-Latn-RS" dirty="0"/>
          </a:p>
          <a:p>
            <a:r>
              <a:rPr lang="en-GB" dirty="0"/>
              <a:t>O</a:t>
            </a:r>
            <a:r>
              <a:rPr lang="sr-Latn-RS" dirty="0"/>
              <a:t>gromni deficit i dugovi</a:t>
            </a:r>
          </a:p>
          <a:p>
            <a:endParaRPr lang="sr-Latn-RS" dirty="0"/>
          </a:p>
          <a:p>
            <a:r>
              <a:rPr lang="en-GB" dirty="0"/>
              <a:t>T</a:t>
            </a:r>
            <a:r>
              <a:rPr lang="sr-Latn-RS" dirty="0"/>
              <a:t>reba podići poreze  i smanjiti potrošnju</a:t>
            </a:r>
          </a:p>
          <a:p>
            <a:endParaRPr lang="sr-Latn-RS" dirty="0"/>
          </a:p>
          <a:p>
            <a:r>
              <a:rPr lang="en-GB" dirty="0"/>
              <a:t>T</a:t>
            </a:r>
            <a:r>
              <a:rPr lang="sr-Latn-RS" dirty="0"/>
              <a:t>ačno!!!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Š</a:t>
            </a:r>
            <a:r>
              <a:rPr lang="sr-Latn-RS" dirty="0"/>
              <a:t>ta nedostaje?</a:t>
            </a:r>
          </a:p>
          <a:p>
            <a:endParaRPr lang="sr-Latn-RS" dirty="0"/>
          </a:p>
          <a:p>
            <a:pPr lvl="1"/>
            <a:r>
              <a:rPr lang="en-GB" dirty="0"/>
              <a:t>P</a:t>
            </a:r>
            <a:r>
              <a:rPr lang="sr-Latn-RS" dirty="0"/>
              <a:t>okretači rasta </a:t>
            </a:r>
          </a:p>
          <a:p>
            <a:pPr lvl="1"/>
            <a:r>
              <a:rPr lang="en-GB" dirty="0"/>
              <a:t>Z</a:t>
            </a:r>
            <a:r>
              <a:rPr lang="sr-Latn-RS" dirty="0"/>
              <a:t>ašto to nije trebalo u Britaniji?</a:t>
            </a:r>
          </a:p>
          <a:p>
            <a:pPr lvl="1"/>
            <a:endParaRPr lang="sr-Latn-RS" dirty="0"/>
          </a:p>
          <a:p>
            <a:pPr lvl="1"/>
            <a:r>
              <a:rPr lang="sr-Latn-RS" dirty="0"/>
              <a:t>Svojinska prava</a:t>
            </a:r>
          </a:p>
          <a:p>
            <a:pPr lvl="1"/>
            <a:r>
              <a:rPr lang="sr-Latn-RS" dirty="0"/>
              <a:t>Time Immemorial – 1189g.</a:t>
            </a:r>
          </a:p>
          <a:p>
            <a:pPr lvl="1"/>
            <a:r>
              <a:rPr lang="en-GB" dirty="0"/>
              <a:t>G</a:t>
            </a:r>
            <a:r>
              <a:rPr lang="sr-Latn-RS" dirty="0"/>
              <a:t>ubici javnih preduzeća</a:t>
            </a:r>
          </a:p>
          <a:p>
            <a:pPr lvl="1"/>
            <a:r>
              <a:rPr lang="sr-Latn-RS" dirty="0"/>
              <a:t>nelikvidnost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/>
          </a:p>
          <a:p>
            <a:r>
              <a:rPr lang="vi-VN" sz="2400"/>
              <a:t> Ispostavilo</a:t>
            </a:r>
            <a:r>
              <a:rPr lang="en-US" sz="2400"/>
              <a:t> s</a:t>
            </a:r>
            <a:r>
              <a:rPr lang="vi-VN" sz="2400"/>
              <a:t>e da je slom Filipsove krive, u stvari, pomogao ekonomistima da shvate prave sile koje stoje iza nje.</a:t>
            </a:r>
            <a:endParaRPr lang="en-US" sz="2400"/>
          </a:p>
          <a:p>
            <a:br>
              <a:rPr lang="vi-VN" sz="2400"/>
            </a:br>
            <a:r>
              <a:rPr lang="vi-VN" sz="2400"/>
              <a:t>Izazov je objasniti kako postojanje, tako i </a:t>
            </a:r>
            <a:r>
              <a:rPr lang="en-US" sz="2400"/>
              <a:t>njen </a:t>
            </a:r>
            <a:r>
              <a:rPr lang="vi-VN" sz="2400"/>
              <a:t>nesta</a:t>
            </a:r>
            <a:r>
              <a:rPr lang="en-US" sz="2400"/>
              <a:t>k</a:t>
            </a:r>
            <a:br>
              <a:rPr lang="vi-VN" sz="2400"/>
            </a:br>
            <a:br>
              <a:rPr lang="vi-VN" sz="2400"/>
            </a:br>
            <a:endParaRPr lang="en-GB" sz="2400"/>
          </a:p>
          <a:p>
            <a:endParaRPr lang="en-GB" sz="2400"/>
          </a:p>
          <a:p>
            <a:endParaRPr lang="en-GB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Ako su cene na kratak rok rigidne, </a:t>
            </a:r>
            <a:endParaRPr lang="sr-Latn-CS"/>
          </a:p>
          <a:p>
            <a:pPr eaLnBrk="1" hangingPunct="1">
              <a:lnSpc>
                <a:spcPct val="90000"/>
              </a:lnSpc>
            </a:pPr>
            <a:r>
              <a:rPr lang="en-US"/>
              <a:t>a na dugi rok savršeno</a:t>
            </a:r>
            <a:r>
              <a:rPr lang="sr-Latn-CS"/>
              <a:t> </a:t>
            </a:r>
            <a:r>
              <a:rPr lang="en-US"/>
              <a:t>fleksibilne, </a:t>
            </a:r>
            <a:endParaRPr lang="sr-Latn-CS"/>
          </a:p>
          <a:p>
            <a:pPr eaLnBrk="1" hangingPunct="1">
              <a:lnSpc>
                <a:spcPct val="90000"/>
              </a:lnSpc>
            </a:pPr>
            <a:r>
              <a:rPr lang="en-US"/>
              <a:t>onda će ključ za razumevanje nestanka</a:t>
            </a:r>
            <a:r>
              <a:rPr lang="sr-Latn-CS"/>
              <a:t> </a:t>
            </a:r>
            <a:r>
              <a:rPr lang="en-US"/>
              <a:t>Filipsove krive pružiti njihovo ponašanje na</a:t>
            </a:r>
            <a:r>
              <a:rPr lang="sr-Latn-CS"/>
              <a:t> </a:t>
            </a:r>
            <a:r>
              <a:rPr lang="en-US"/>
              <a:t>srednji rok</a:t>
            </a:r>
            <a:r>
              <a:rPr lang="sr-Latn-CS"/>
              <a:t>!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304800" y="609600"/>
            <a:ext cx="41148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u="none"/>
              <a:t>(Arthur Okun, 1928-1980). </a:t>
            </a:r>
            <a:endParaRPr lang="en-US" u="none"/>
          </a:p>
          <a:p>
            <a:r>
              <a:rPr lang="en-GB" u="none"/>
              <a:t>zaključci za SAD</a:t>
            </a:r>
            <a:br>
              <a:rPr lang="en-GB" u="none"/>
            </a:br>
            <a:r>
              <a:rPr lang="en-GB" u="none"/>
              <a:t>pad nezaposlenosti od 1% vezan za rast BDP za 3%</a:t>
            </a:r>
            <a:r>
              <a:rPr lang="en-US" u="none"/>
              <a:t> </a:t>
            </a:r>
            <a:r>
              <a:rPr lang="en-GB" u="none"/>
              <a:t>iznad trenda. </a:t>
            </a:r>
            <a:endParaRPr lang="en-US" u="none"/>
          </a:p>
          <a:p>
            <a:r>
              <a:rPr lang="en-GB" u="none"/>
              <a:t>To bi značilo da je vrednost parametra h (u</a:t>
            </a:r>
            <a:r>
              <a:rPr lang="en-US" u="none"/>
              <a:t> </a:t>
            </a:r>
            <a:r>
              <a:rPr lang="en-GB" u="none"/>
              <a:t>relaciji 12.2) </a:t>
            </a:r>
            <a:r>
              <a:rPr lang="en-US" u="none"/>
              <a:t>= 1/3</a:t>
            </a:r>
            <a:br>
              <a:rPr lang="en-GB" u="none"/>
            </a:br>
            <a:endParaRPr lang="en-GB" u="none"/>
          </a:p>
        </p:txBody>
      </p:sp>
      <p:pic>
        <p:nvPicPr>
          <p:cNvPr id="3789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1579" t="23953" r="29947" b="50504"/>
          <a:stretch>
            <a:fillRect/>
          </a:stretch>
        </p:blipFill>
        <p:spPr>
          <a:xfrm>
            <a:off x="4419600" y="685800"/>
            <a:ext cx="4267200" cy="3319463"/>
          </a:xfrm>
          <a:noFill/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 cstate="print"/>
          <a:srcRect l="53333" t="67407" r="40227" b="27345"/>
          <a:stretch>
            <a:fillRect/>
          </a:stretch>
        </p:blipFill>
        <p:spPr bwMode="auto">
          <a:xfrm>
            <a:off x="4572000" y="4038600"/>
            <a:ext cx="3886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3" cstate="print"/>
          <a:srcRect l="59900" t="72571" r="34669" b="23387"/>
          <a:stretch>
            <a:fillRect/>
          </a:stretch>
        </p:blipFill>
        <p:spPr bwMode="auto">
          <a:xfrm>
            <a:off x="7239000" y="5943600"/>
            <a:ext cx="1638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4"/>
          <p:cNvPicPr>
            <a:picLocks noChangeAspect="1" noChangeArrowheads="1"/>
          </p:cNvPicPr>
          <p:nvPr/>
        </p:nvPicPr>
        <p:blipFill>
          <a:blip r:embed="rId3" cstate="print"/>
          <a:srcRect l="62930" t="69427" r="31007" b="27429"/>
          <a:stretch>
            <a:fillRect/>
          </a:stretch>
        </p:blipFill>
        <p:spPr bwMode="auto">
          <a:xfrm>
            <a:off x="4648200" y="60198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9591FD-D7DE-423D-A205-A9D812CAD1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583603"/>
            <a:ext cx="9042633" cy="5538394"/>
          </a:xfrm>
        </p:spPr>
      </p:pic>
      <p:sp>
        <p:nvSpPr>
          <p:cNvPr id="389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6172200" y="990600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b="1" u="none">
                <a:solidFill>
                  <a:schemeClr val="tx1"/>
                </a:solidFill>
              </a:rPr>
              <a:t>P</a:t>
            </a:r>
            <a:r>
              <a:rPr lang="en-US" sz="1000" b="1" u="none">
                <a:solidFill>
                  <a:schemeClr val="tx1"/>
                </a:solidFill>
              </a:rPr>
              <a:t>odsetnik: Okun, Kenedijev CEA, </a:t>
            </a:r>
            <a:r>
              <a:rPr lang="en-GB" sz="1000" b="1">
                <a:solidFill>
                  <a:schemeClr val="tx1"/>
                </a:solidFill>
              </a:rPr>
              <a:t>professor at Yale Univers</a:t>
            </a:r>
            <a:r>
              <a:rPr lang="en-US" sz="1000" b="1">
                <a:solidFill>
                  <a:schemeClr val="tx1"/>
                </a:solidFill>
              </a:rPr>
              <a:t>ity</a:t>
            </a:r>
            <a:endParaRPr lang="en-GB" sz="1000" b="1" u="none">
              <a:solidFill>
                <a:schemeClr val="tx1"/>
              </a:solidFill>
            </a:endParaRP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2133600" y="2362200"/>
            <a:ext cx="990600" cy="400050"/>
          </a:xfrm>
          <a:prstGeom prst="rect">
            <a:avLst/>
          </a:prstGeom>
          <a:solidFill>
            <a:srgbClr val="FFFF00">
              <a:alpha val="1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b="1" u="none" dirty="0">
                <a:solidFill>
                  <a:schemeClr val="tx1"/>
                </a:solidFill>
              </a:rPr>
              <a:t>N</a:t>
            </a:r>
            <a:r>
              <a:rPr lang="en-US" sz="1000" b="1" u="none" dirty="0" err="1">
                <a:solidFill>
                  <a:schemeClr val="tx1"/>
                </a:solidFill>
              </a:rPr>
              <a:t>aftni</a:t>
            </a:r>
            <a:r>
              <a:rPr lang="en-US" sz="1000" b="1" u="none" dirty="0">
                <a:solidFill>
                  <a:schemeClr val="tx1"/>
                </a:solidFill>
              </a:rPr>
              <a:t> </a:t>
            </a:r>
            <a:r>
              <a:rPr lang="en-US" sz="1000" b="1" u="none" dirty="0" err="1">
                <a:solidFill>
                  <a:schemeClr val="tx1"/>
                </a:solidFill>
              </a:rPr>
              <a:t>šokovi</a:t>
            </a:r>
            <a:endParaRPr lang="en-US" sz="1000" b="1" u="none" dirty="0">
              <a:solidFill>
                <a:schemeClr val="tx1"/>
              </a:solidFill>
            </a:endParaRPr>
          </a:p>
          <a:p>
            <a:r>
              <a:rPr lang="en-US" sz="1000" b="1" u="none" dirty="0">
                <a:solidFill>
                  <a:schemeClr val="tx1"/>
                </a:solidFill>
              </a:rPr>
              <a:t> 1974 </a:t>
            </a:r>
            <a:r>
              <a:rPr lang="en-US" sz="1000" b="1" u="none" dirty="0" err="1">
                <a:solidFill>
                  <a:schemeClr val="tx1"/>
                </a:solidFill>
              </a:rPr>
              <a:t>i</a:t>
            </a:r>
            <a:r>
              <a:rPr lang="en-US" sz="1000" b="1" u="none" dirty="0">
                <a:solidFill>
                  <a:schemeClr val="tx1"/>
                </a:solidFill>
              </a:rPr>
              <a:t> 1979</a:t>
            </a:r>
            <a:endParaRPr lang="en-GB" sz="1000" b="1" u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44FB-F1CD-456B-8031-DD80FB504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0C4F960-3865-4622-B5E0-77C1F1889C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83" y="2870248"/>
            <a:ext cx="6825686" cy="3970274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7F61C3C-D5BA-4E59-BECC-F81E7FC3F3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44" y="18176"/>
            <a:ext cx="6324600" cy="2898890"/>
          </a:xfrm>
        </p:spPr>
      </p:pic>
    </p:spTree>
    <p:extLst>
      <p:ext uri="{BB962C8B-B14F-4D97-AF65-F5344CB8AC3E}">
        <p14:creationId xmlns:p14="http://schemas.microsoft.com/office/powerpoint/2010/main" val="2184190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b="1"/>
              <a:t>Računanje inflacija: borba mark-apova</a:t>
            </a:r>
            <a:br>
              <a:rPr lang="en-GB"/>
            </a:br>
            <a:br>
              <a:rPr lang="en-GB"/>
            </a:br>
            <a:r>
              <a:rPr lang="en-US"/>
              <a:t>Kada firme same utvrđuju cene, rezultat se dobija</a:t>
            </a:r>
            <a:r>
              <a:rPr lang="sr-Latn-CS"/>
              <a:t> </a:t>
            </a:r>
            <a:r>
              <a:rPr lang="en-US"/>
              <a:t>kao zidanje cena (mark-up pricing): </a:t>
            </a:r>
            <a:endParaRPr lang="sr-Latn-CS"/>
          </a:p>
          <a:p>
            <a:pPr eaLnBrk="1" hangingPunct="1">
              <a:lnSpc>
                <a:spcPct val="90000"/>
              </a:lnSpc>
            </a:pPr>
            <a:r>
              <a:rPr lang="sr-Latn-CS"/>
              <a:t> </a:t>
            </a:r>
            <a:r>
              <a:rPr lang="en-US" b="1"/>
              <a:t> </a:t>
            </a:r>
            <a:r>
              <a:rPr lang="en-US" i="1"/>
              <a:t>P </a:t>
            </a:r>
            <a:r>
              <a:rPr lang="en-US"/>
              <a:t>= (1 + θ)</a:t>
            </a:r>
            <a:r>
              <a:rPr lang="en-US" i="1"/>
              <a:t>MC </a:t>
            </a:r>
            <a:r>
              <a:rPr lang="en-US"/>
              <a:t>gde je θ &gt; 0.</a:t>
            </a:r>
            <a:endParaRPr lang="sr-Latn-CS"/>
          </a:p>
          <a:p>
            <a:pPr eaLnBrk="1" hangingPunct="1">
              <a:lnSpc>
                <a:spcPct val="90000"/>
              </a:lnSpc>
            </a:pPr>
            <a:endParaRPr lang="sr-Latn-CS"/>
          </a:p>
          <a:p>
            <a:pPr eaLnBrk="1" hangingPunct="1">
              <a:lnSpc>
                <a:spcPct val="90000"/>
              </a:lnSpc>
            </a:pPr>
            <a:r>
              <a:rPr lang="sr-Latn-CS" sz="2800"/>
              <a:t>mc- marginalni trošak, </a:t>
            </a:r>
            <a:r>
              <a:rPr lang="en-US" sz="2800"/>
              <a:t>aproksimiramo </a:t>
            </a:r>
            <a:r>
              <a:rPr lang="sr-Latn-CS" sz="2800"/>
              <a:t>ga </a:t>
            </a:r>
            <a:r>
              <a:rPr lang="en-US" sz="2800"/>
              <a:t>prosečnim ili jediničnim troškovima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Mikroekroekonomski princip 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u savršenoj konkurenciji 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firme moraju da posluju po cenama koje su jednake marginalnim troškovima; profit je tada jednak nuli.</a:t>
            </a:r>
            <a:endParaRPr lang="sr-Latn-CS"/>
          </a:p>
          <a:p>
            <a:pPr eaLnBrk="1" hangingPunct="1">
              <a:lnSpc>
                <a:spcPct val="90000"/>
              </a:lnSpc>
            </a:pPr>
            <a:endParaRPr lang="sr-Latn-CS" i="1"/>
          </a:p>
          <a:p>
            <a:pPr eaLnBrk="1" hangingPunct="1">
              <a:lnSpc>
                <a:spcPct val="90000"/>
              </a:lnSpc>
            </a:pPr>
            <a:r>
              <a:rPr lang="en-US" i="1"/>
              <a:t>P </a:t>
            </a:r>
            <a:r>
              <a:rPr lang="en-US"/>
              <a:t>= (1 + </a:t>
            </a:r>
            <a:r>
              <a:rPr lang="sr-Latn-CS"/>
              <a:t>0*</a:t>
            </a:r>
            <a:r>
              <a:rPr lang="en-US"/>
              <a:t>θ)</a:t>
            </a:r>
            <a:r>
              <a:rPr lang="en-US" i="1"/>
              <a:t>MC</a:t>
            </a:r>
            <a:r>
              <a:rPr lang="sr-Latn-CS" i="1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i="1"/>
              <a:t>P </a:t>
            </a:r>
            <a:r>
              <a:rPr lang="en-US"/>
              <a:t>=  </a:t>
            </a:r>
            <a:r>
              <a:rPr lang="en-US" i="1"/>
              <a:t>MC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Table 12.1</a:t>
            </a:r>
            <a:endParaRPr lang="en-GB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228600" y="3048000"/>
            <a:ext cx="881221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black">
          <a:xfrm>
            <a:off x="0" y="868363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3200" u="none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u="none"/>
              <a:t>Ukupne troškove možemo razvrstati</a:t>
            </a:r>
          </a:p>
          <a:p>
            <a:r>
              <a:rPr lang="en-US" u="none"/>
              <a:t>na dve glavne kategorije: troškove rada i ostale troškove.</a:t>
            </a:r>
            <a:r>
              <a:rPr lang="sr-Latn-CS" u="none"/>
              <a:t> Ako nema drugih - </a:t>
            </a:r>
            <a:r>
              <a:rPr lang="en-US" i="1" u="none"/>
              <a:t>P </a:t>
            </a:r>
            <a:r>
              <a:rPr lang="en-US" u="none"/>
              <a:t>= (1 + θ)</a:t>
            </a:r>
            <a:r>
              <a:rPr lang="en-US" i="1" u="none"/>
              <a:t>W</a:t>
            </a:r>
            <a:r>
              <a:rPr lang="en-US" u="none"/>
              <a:t>.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228975" y="2590800"/>
            <a:ext cx="2095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u="none"/>
              <a:t>U</a:t>
            </a:r>
            <a:r>
              <a:rPr lang="en-US" u="none"/>
              <a:t>deo rada</a:t>
            </a:r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r-Latn-CS" sz="32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i="1" dirty="0"/>
              <a:t>P </a:t>
            </a:r>
            <a:r>
              <a:rPr lang="en-US" sz="3200" dirty="0"/>
              <a:t>= (1 + θ)</a:t>
            </a:r>
            <a:r>
              <a:rPr lang="en-US" sz="3200" i="1" dirty="0"/>
              <a:t>W</a:t>
            </a:r>
            <a:r>
              <a:rPr lang="en-US" sz="3200" dirty="0"/>
              <a:t>.</a:t>
            </a:r>
            <a:endParaRPr lang="sr-Latn-CS" sz="32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3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 err="1"/>
              <a:t>korak</a:t>
            </a:r>
            <a:r>
              <a:rPr lang="en-US" sz="3200" dirty="0"/>
              <a:t> </a:t>
            </a:r>
            <a:r>
              <a:rPr lang="en-US" sz="3200" dirty="0" err="1"/>
              <a:t>dalje</a:t>
            </a:r>
            <a:r>
              <a:rPr lang="en-US" sz="3200" dirty="0"/>
              <a:t>: </a:t>
            </a:r>
            <a:r>
              <a:rPr lang="en-US" sz="3200" dirty="0" err="1"/>
              <a:t>kako</a:t>
            </a:r>
            <a:r>
              <a:rPr lang="en-US" sz="3200" dirty="0"/>
              <a:t> se </a:t>
            </a:r>
            <a:r>
              <a:rPr lang="en-US" sz="3200" dirty="0" err="1"/>
              <a:t>određuje</a:t>
            </a:r>
            <a:r>
              <a:rPr lang="en-US" sz="3200" dirty="0"/>
              <a:t> </a:t>
            </a:r>
            <a:r>
              <a:rPr lang="en-US" sz="3200" dirty="0" err="1"/>
              <a:t>satnica</a:t>
            </a:r>
            <a:r>
              <a:rPr lang="sr-Latn-CS" sz="3200" dirty="0"/>
              <a:t> W?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3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 err="1"/>
              <a:t>Obe</a:t>
            </a:r>
            <a:r>
              <a:rPr lang="en-US" sz="3200" dirty="0"/>
              <a:t> </a:t>
            </a:r>
            <a:r>
              <a:rPr lang="en-US" sz="3200" dirty="0" err="1"/>
              <a:t>strane</a:t>
            </a:r>
            <a:r>
              <a:rPr lang="en-US" sz="3200" dirty="0"/>
              <a:t> se </a:t>
            </a:r>
            <a:r>
              <a:rPr lang="en-US" sz="3200" dirty="0" err="1"/>
              <a:t>mogu</a:t>
            </a:r>
            <a:r>
              <a:rPr lang="en-US" sz="3200" dirty="0"/>
              <a:t> </a:t>
            </a:r>
            <a:r>
              <a:rPr lang="en-US" sz="3200" dirty="0" err="1"/>
              <a:t>složiti</a:t>
            </a:r>
            <a:r>
              <a:rPr lang="en-US" sz="3200" dirty="0"/>
              <a:t> </a:t>
            </a:r>
            <a:r>
              <a:rPr lang="en-US" sz="3200" dirty="0" err="1"/>
              <a:t>oko</a:t>
            </a:r>
            <a:r>
              <a:rPr lang="en-US" sz="3200" dirty="0"/>
              <a:t> </a:t>
            </a:r>
            <a:r>
              <a:rPr lang="en-US" sz="3200" dirty="0" err="1"/>
              <a:t>ciljne</a:t>
            </a:r>
            <a:r>
              <a:rPr lang="en-US" sz="3200" dirty="0"/>
              <a:t> </a:t>
            </a:r>
            <a:r>
              <a:rPr lang="en-US" sz="3200" dirty="0" err="1"/>
              <a:t>realne</a:t>
            </a:r>
            <a:r>
              <a:rPr lang="en-US" sz="3200" dirty="0"/>
              <a:t> </a:t>
            </a:r>
            <a:r>
              <a:rPr lang="en-US" sz="3200" dirty="0" err="1"/>
              <a:t>zarade</a:t>
            </a:r>
            <a:r>
              <a:rPr lang="sr-Latn-CS" sz="3200" dirty="0"/>
              <a:t> </a:t>
            </a:r>
            <a:r>
              <a:rPr lang="en-US" sz="3200" i="1" dirty="0"/>
              <a:t>W</a:t>
            </a:r>
            <a:r>
              <a:rPr lang="en-US" sz="3200" dirty="0"/>
              <a:t>/</a:t>
            </a:r>
            <a:r>
              <a:rPr lang="en-US" sz="3200" i="1" dirty="0"/>
              <a:t>P</a:t>
            </a:r>
            <a:r>
              <a:rPr lang="en-US" sz="3200" dirty="0"/>
              <a:t>, </a:t>
            </a:r>
            <a:endParaRPr lang="sr-Latn-CS" sz="32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3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 err="1"/>
              <a:t>ali</a:t>
            </a:r>
            <a:r>
              <a:rPr lang="en-US" sz="3200" dirty="0"/>
              <a:t> </a:t>
            </a:r>
            <a:r>
              <a:rPr lang="en-US" sz="3200" dirty="0" err="1"/>
              <a:t>neizvesno</a:t>
            </a:r>
            <a:r>
              <a:rPr lang="en-US" sz="3200" dirty="0"/>
              <a:t> je </a:t>
            </a:r>
            <a:r>
              <a:rPr lang="en-US" sz="3200" dirty="0" err="1"/>
              <a:t>koja</a:t>
            </a:r>
            <a:r>
              <a:rPr lang="en-US" sz="3200" dirty="0"/>
              <a:t> </a:t>
            </a:r>
            <a:r>
              <a:rPr lang="en-US" sz="3200" dirty="0" err="1"/>
              <a:t>nominalna</a:t>
            </a:r>
            <a:r>
              <a:rPr lang="en-US" sz="3200" dirty="0"/>
              <a:t> </a:t>
            </a:r>
            <a:r>
              <a:rPr lang="en-US" sz="3200" dirty="0" err="1"/>
              <a:t>zarada</a:t>
            </a:r>
            <a:r>
              <a:rPr lang="en-US" sz="3200" dirty="0"/>
              <a:t> </a:t>
            </a:r>
            <a:r>
              <a:rPr lang="en-US" sz="3200" dirty="0" err="1"/>
              <a:t>će</a:t>
            </a:r>
            <a:r>
              <a:rPr lang="en-US" sz="3200" dirty="0"/>
              <a:t> </a:t>
            </a:r>
            <a:r>
              <a:rPr lang="en-US" sz="3200" dirty="0" err="1"/>
              <a:t>dovesti</a:t>
            </a:r>
            <a:r>
              <a:rPr lang="sr-Latn-CS" sz="3200" dirty="0"/>
              <a:t> </a:t>
            </a:r>
            <a:r>
              <a:rPr lang="en-US" sz="3200" dirty="0"/>
              <a:t>do </a:t>
            </a:r>
            <a:r>
              <a:rPr lang="en-US" sz="3200" dirty="0" err="1"/>
              <a:t>ciljnog</a:t>
            </a:r>
            <a:r>
              <a:rPr lang="en-US" sz="3200" dirty="0"/>
              <a:t> </a:t>
            </a:r>
            <a:r>
              <a:rPr lang="en-US" sz="3200" dirty="0" err="1"/>
              <a:t>ishoda</a:t>
            </a:r>
            <a:r>
              <a:rPr lang="en-US" sz="3200" dirty="0"/>
              <a:t>.</a:t>
            </a:r>
            <a:endParaRPr lang="sr-Latn-RS" sz="3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RS" sz="3200" dirty="0"/>
              <a:t>		- da li treba da bude manja da podstakne rast ili treba sasvim suprotno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fokusiramo</a:t>
            </a:r>
            <a:r>
              <a:rPr lang="en-US" dirty="0"/>
              <a:t> </a:t>
            </a:r>
            <a:r>
              <a:rPr lang="en-GB" dirty="0"/>
              <a:t>se  </a:t>
            </a:r>
            <a:r>
              <a:rPr lang="en-GB" dirty="0" err="1"/>
              <a:t>na</a:t>
            </a:r>
            <a:r>
              <a:rPr lang="en-GB" dirty="0"/>
              <a:t> “</a:t>
            </a:r>
            <a:r>
              <a:rPr lang="en-GB" dirty="0" err="1"/>
              <a:t>srednji</a:t>
            </a:r>
            <a:r>
              <a:rPr lang="en-GB" dirty="0"/>
              <a:t> </a:t>
            </a:r>
            <a:r>
              <a:rPr lang="en-GB" dirty="0" err="1"/>
              <a:t>rok</a:t>
            </a:r>
            <a:r>
              <a:rPr lang="en-GB" dirty="0"/>
              <a:t>”.</a:t>
            </a:r>
            <a:br>
              <a:rPr lang="en-GB" dirty="0"/>
            </a:br>
            <a:endParaRPr lang="en-US" dirty="0"/>
          </a:p>
          <a:p>
            <a:r>
              <a:rPr lang="en-GB" sz="2400" dirty="0" err="1"/>
              <a:t>Kratak</a:t>
            </a:r>
            <a:r>
              <a:rPr lang="en-GB" sz="2400" dirty="0"/>
              <a:t> </a:t>
            </a:r>
            <a:r>
              <a:rPr lang="en-GB" sz="2400" dirty="0" err="1"/>
              <a:t>rok</a:t>
            </a:r>
            <a:r>
              <a:rPr lang="en-GB" sz="2400" dirty="0"/>
              <a:t> </a:t>
            </a:r>
            <a:r>
              <a:rPr lang="en-US" sz="2400" dirty="0"/>
              <a:t>- </a:t>
            </a:r>
            <a:r>
              <a:rPr lang="en-GB" sz="2400" dirty="0" err="1"/>
              <a:t>vreme</a:t>
            </a:r>
            <a:r>
              <a:rPr lang="en-GB" sz="2400" dirty="0"/>
              <a:t> u </a:t>
            </a:r>
            <a:r>
              <a:rPr lang="en-GB" sz="2400" dirty="0" err="1"/>
              <a:t>kome</a:t>
            </a:r>
            <a:r>
              <a:rPr lang="en-GB" sz="2400" dirty="0"/>
              <a:t> </a:t>
            </a:r>
            <a:r>
              <a:rPr lang="en-GB" sz="2400" dirty="0" err="1"/>
              <a:t>važi</a:t>
            </a:r>
            <a:r>
              <a:rPr lang="en-GB" sz="2400" dirty="0"/>
              <a:t> </a:t>
            </a:r>
            <a:r>
              <a:rPr lang="en-GB" sz="2400" dirty="0" err="1"/>
              <a:t>kejnzijanska</a:t>
            </a:r>
            <a:r>
              <a:rPr lang="en-GB" sz="2400" dirty="0"/>
              <a:t> </a:t>
            </a:r>
            <a:r>
              <a:rPr lang="en-GB" sz="2400" dirty="0" err="1"/>
              <a:t>pretpostavka</a:t>
            </a:r>
            <a:r>
              <a:rPr lang="en-GB" sz="2400" dirty="0"/>
              <a:t>, </a:t>
            </a:r>
            <a:r>
              <a:rPr lang="en-GB" sz="2400" dirty="0" err="1"/>
              <a:t>gde</a:t>
            </a:r>
            <a:r>
              <a:rPr lang="en-GB" sz="2400" dirty="0"/>
              <a:t> se </a:t>
            </a:r>
            <a:r>
              <a:rPr lang="en-GB" sz="2400" dirty="0" err="1"/>
              <a:t>cene</a:t>
            </a:r>
            <a:r>
              <a:rPr lang="en-GB" sz="2400" dirty="0"/>
              <a:t> </a:t>
            </a:r>
            <a:r>
              <a:rPr lang="en-GB" sz="2400" dirty="0" err="1"/>
              <a:t>jedva</a:t>
            </a:r>
            <a:r>
              <a:rPr lang="en-GB" sz="2400" dirty="0"/>
              <a:t> </a:t>
            </a:r>
            <a:r>
              <a:rPr lang="en-GB" sz="2400" dirty="0" err="1"/>
              <a:t>menjaju</a:t>
            </a:r>
            <a:r>
              <a:rPr lang="en-GB" sz="2400" dirty="0"/>
              <a:t>.</a:t>
            </a:r>
            <a:endParaRPr lang="en-US" sz="2400" dirty="0"/>
          </a:p>
          <a:p>
            <a:br>
              <a:rPr lang="en-GB" sz="2400" dirty="0"/>
            </a:br>
            <a:r>
              <a:rPr lang="en-GB" sz="2400" dirty="0" err="1"/>
              <a:t>Dugi</a:t>
            </a:r>
            <a:r>
              <a:rPr lang="en-GB" sz="2400" dirty="0"/>
              <a:t> </a:t>
            </a:r>
            <a:r>
              <a:rPr lang="en-GB" sz="2400" dirty="0" err="1"/>
              <a:t>rok</a:t>
            </a:r>
            <a:r>
              <a:rPr lang="en-GB" sz="2400" dirty="0"/>
              <a:t> </a:t>
            </a:r>
            <a:r>
              <a:rPr lang="en-US" sz="2400" dirty="0"/>
              <a:t>- </a:t>
            </a:r>
            <a:r>
              <a:rPr lang="en-GB" sz="2400" dirty="0" err="1"/>
              <a:t>neoklasična</a:t>
            </a:r>
            <a:r>
              <a:rPr lang="en-GB" sz="2400" dirty="0"/>
              <a:t> </a:t>
            </a:r>
            <a:r>
              <a:rPr lang="en-GB" sz="2400" dirty="0" err="1"/>
              <a:t>pretpostavka</a:t>
            </a:r>
            <a:r>
              <a:rPr lang="en-US" sz="2400" dirty="0"/>
              <a:t>, </a:t>
            </a:r>
            <a:r>
              <a:rPr lang="en-GB" sz="2400" dirty="0" err="1"/>
              <a:t>monetarn</a:t>
            </a:r>
            <a:r>
              <a:rPr lang="en-US" sz="2400" dirty="0"/>
              <a:t>a</a:t>
            </a:r>
            <a:r>
              <a:rPr lang="en-GB" sz="2400" dirty="0"/>
              <a:t> </a:t>
            </a:r>
            <a:r>
              <a:rPr lang="en-GB" sz="2400" dirty="0" err="1"/>
              <a:t>neutralnost</a:t>
            </a:r>
            <a:r>
              <a:rPr lang="en-GB" sz="2400" dirty="0"/>
              <a:t>, </a:t>
            </a:r>
            <a:endParaRPr lang="en-US" sz="2400" dirty="0"/>
          </a:p>
          <a:p>
            <a:endParaRPr lang="en-US" sz="2400" dirty="0"/>
          </a:p>
          <a:p>
            <a:r>
              <a:rPr lang="en-GB" sz="2400" dirty="0"/>
              <a:t>Na </a:t>
            </a:r>
            <a:r>
              <a:rPr lang="en-GB" sz="2400" dirty="0" err="1"/>
              <a:t>srednji</a:t>
            </a:r>
            <a:r>
              <a:rPr lang="en-GB" sz="2400" dirty="0"/>
              <a:t> </a:t>
            </a:r>
            <a:r>
              <a:rPr lang="en-GB" sz="2400" dirty="0" err="1"/>
              <a:t>rok</a:t>
            </a:r>
            <a:r>
              <a:rPr lang="en-GB" sz="2400" dirty="0"/>
              <a:t>, </a:t>
            </a:r>
            <a:r>
              <a:rPr lang="en-GB" sz="2400" dirty="0" err="1"/>
              <a:t>cene</a:t>
            </a:r>
            <a:r>
              <a:rPr lang="en-US" sz="2400" dirty="0"/>
              <a:t> </a:t>
            </a:r>
            <a:r>
              <a:rPr lang="en-GB" sz="2400" dirty="0"/>
              <a:t>se </a:t>
            </a:r>
            <a:r>
              <a:rPr lang="en-US" sz="2400" dirty="0" err="1"/>
              <a:t>menjaju</a:t>
            </a:r>
            <a:r>
              <a:rPr lang="en-GB" sz="2400" dirty="0"/>
              <a:t>, </a:t>
            </a:r>
            <a:r>
              <a:rPr lang="en-GB" sz="2400" dirty="0" err="1"/>
              <a:t>ali</a:t>
            </a:r>
            <a:r>
              <a:rPr lang="en-GB" sz="2400" dirty="0"/>
              <a:t> ne </a:t>
            </a:r>
            <a:r>
              <a:rPr lang="en-GB" sz="2400" dirty="0" err="1"/>
              <a:t>dovoljno</a:t>
            </a:r>
            <a:r>
              <a:rPr lang="en-GB" sz="2400" dirty="0"/>
              <a:t> </a:t>
            </a:r>
            <a:r>
              <a:rPr lang="en-GB" sz="2400" dirty="0" err="1"/>
              <a:t>da</a:t>
            </a:r>
            <a:r>
              <a:rPr lang="en-GB" sz="2400" dirty="0"/>
              <a:t> bi se </a:t>
            </a:r>
            <a:r>
              <a:rPr lang="en-GB" sz="2400" dirty="0" err="1"/>
              <a:t>očistila</a:t>
            </a:r>
            <a:r>
              <a:rPr lang="en-GB" sz="2400" dirty="0"/>
              <a:t> </a:t>
            </a:r>
            <a:r>
              <a:rPr lang="en-GB" sz="2400" dirty="0" err="1"/>
              <a:t>sva</a:t>
            </a:r>
            <a:r>
              <a:rPr lang="en-GB" sz="2400" dirty="0"/>
              <a:t> </a:t>
            </a:r>
            <a:r>
              <a:rPr lang="en-GB" sz="2400" dirty="0" err="1"/>
              <a:t>tržišta</a:t>
            </a:r>
            <a:r>
              <a:rPr lang="en-GB" sz="2400" dirty="0"/>
              <a:t>.</a:t>
            </a:r>
            <a:r>
              <a:rPr lang="en-US" sz="2400" dirty="0"/>
              <a:t> </a:t>
            </a:r>
            <a:r>
              <a:rPr lang="en-GB" sz="2400" dirty="0" err="1"/>
              <a:t>Počinjemo</a:t>
            </a:r>
            <a:r>
              <a:rPr lang="en-GB" sz="2400" dirty="0"/>
              <a:t> </a:t>
            </a:r>
            <a:r>
              <a:rPr lang="en-GB" sz="2400" dirty="0" err="1"/>
              <a:t>razjašnjavanjem</a:t>
            </a:r>
            <a:r>
              <a:rPr lang="en-GB" sz="2400" dirty="0"/>
              <a:t> </a:t>
            </a:r>
            <a:r>
              <a:rPr lang="en-GB" sz="2400" dirty="0" err="1"/>
              <a:t>ovih</a:t>
            </a:r>
            <a:r>
              <a:rPr lang="en-GB" sz="2400" dirty="0"/>
              <a:t> </a:t>
            </a:r>
            <a:r>
              <a:rPr lang="en-GB" sz="2400" dirty="0" err="1"/>
              <a:t>tema</a:t>
            </a:r>
            <a:r>
              <a:rPr lang="en-GB" sz="2400" dirty="0"/>
              <a:t>.</a:t>
            </a:r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sindikati</a:t>
            </a:r>
            <a:r>
              <a:rPr lang="en-US" dirty="0"/>
              <a:t> </a:t>
            </a:r>
            <a:r>
              <a:rPr lang="en-US" dirty="0" err="1"/>
              <a:t>težiti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ugovore</a:t>
            </a:r>
            <a:r>
              <a:rPr lang="en-US" dirty="0"/>
              <a:t> </a:t>
            </a:r>
            <a:r>
              <a:rPr lang="en-US" dirty="0" err="1"/>
              <a:t>realnu</a:t>
            </a:r>
            <a:r>
              <a:rPr lang="sr-Latn-CS" dirty="0"/>
              <a:t> </a:t>
            </a:r>
            <a:r>
              <a:rPr lang="en-US" dirty="0" err="1"/>
              <a:t>zaradu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sadržati</a:t>
            </a:r>
            <a:r>
              <a:rPr lang="en-US" dirty="0"/>
              <a:t> </a:t>
            </a:r>
            <a:r>
              <a:rPr lang="en-US" dirty="0" err="1"/>
              <a:t>dodatak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/>
              <a:t>(mark-up) </a:t>
            </a:r>
            <a:r>
              <a:rPr lang="en-US" dirty="0" err="1"/>
              <a:t>iznad</a:t>
            </a:r>
            <a:r>
              <a:rPr lang="en-US" dirty="0"/>
              <a:t> </a:t>
            </a:r>
            <a:r>
              <a:rPr lang="en-US" dirty="0" err="1"/>
              <a:t>produktivnosti</a:t>
            </a:r>
            <a:r>
              <a:rPr lang="en-US" dirty="0"/>
              <a:t>.</a:t>
            </a:r>
          </a:p>
          <a:p>
            <a:pPr eaLnBrk="1" hangingPunct="1"/>
            <a:endParaRPr lang="sr-Latn-CS" dirty="0"/>
          </a:p>
          <a:p>
            <a:pPr eaLnBrk="1" hangingPunct="1">
              <a:buFontTx/>
              <a:buNone/>
            </a:pPr>
            <a:r>
              <a:rPr lang="en-US" dirty="0"/>
              <a:t> W/</a:t>
            </a:r>
            <a:r>
              <a:rPr lang="en-US" dirty="0" err="1"/>
              <a:t>Pe</a:t>
            </a:r>
            <a:r>
              <a:rPr lang="en-US" dirty="0"/>
              <a:t> = (1 + γ) </a:t>
            </a:r>
            <a:endParaRPr lang="sr-Latn-CS" dirty="0"/>
          </a:p>
          <a:p>
            <a:pPr eaLnBrk="1" hangingPunct="1">
              <a:buFontTx/>
              <a:buNone/>
            </a:pPr>
            <a:r>
              <a:rPr lang="en-US" dirty="0"/>
              <a:t> W= (1 + γ)</a:t>
            </a:r>
            <a:r>
              <a:rPr lang="en-US" dirty="0" err="1"/>
              <a:t>Pe</a:t>
            </a:r>
            <a:r>
              <a:rPr lang="en-US" dirty="0"/>
              <a:t>, </a:t>
            </a:r>
            <a:r>
              <a:rPr lang="en-US" dirty="0" err="1"/>
              <a:t>gde</a:t>
            </a:r>
            <a:r>
              <a:rPr lang="en-US" dirty="0"/>
              <a:t> je γ &gt; 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/>
              <a:t>Tako</a:t>
            </a:r>
            <a:r>
              <a:rPr lang="en-US" dirty="0"/>
              <a:t> se </a:t>
            </a:r>
            <a:r>
              <a:rPr lang="en-US" dirty="0" err="1"/>
              <a:t>ispostavlja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nominalna</a:t>
            </a:r>
            <a:r>
              <a:rPr lang="en-US" dirty="0"/>
              <a:t> </a:t>
            </a:r>
            <a:r>
              <a:rPr lang="en-US" dirty="0" err="1"/>
              <a:t>zarada</a:t>
            </a:r>
            <a:r>
              <a:rPr lang="en-US" dirty="0"/>
              <a:t> </a:t>
            </a:r>
            <a:r>
              <a:rPr lang="en-US" dirty="0" err="1"/>
              <a:t>formira</a:t>
            </a:r>
            <a:r>
              <a:rPr lang="sr-Latn-CS" dirty="0"/>
              <a:t> </a:t>
            </a:r>
            <a:r>
              <a:rPr lang="en-US" dirty="0" err="1"/>
              <a:t>zidanjem</a:t>
            </a:r>
            <a:r>
              <a:rPr lang="en-US" dirty="0"/>
              <a:t> </a:t>
            </a:r>
            <a:r>
              <a:rPr lang="en-US" dirty="0" err="1"/>
              <a:t>dodatka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očekivani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.</a:t>
            </a:r>
            <a:endParaRPr lang="sr-Latn-CS" dirty="0"/>
          </a:p>
          <a:p>
            <a:pPr eaLnBrk="1" hangingPunct="1">
              <a:lnSpc>
                <a:spcPct val="90000"/>
              </a:lnSpc>
            </a:pPr>
            <a:r>
              <a:rPr lang="sr-Latn-CS" dirty="0"/>
              <a:t>Dakle – cene su nadnice plus profit,</a:t>
            </a:r>
          </a:p>
          <a:p>
            <a:pPr eaLnBrk="1" hangingPunct="1">
              <a:lnSpc>
                <a:spcPct val="90000"/>
              </a:lnSpc>
            </a:pPr>
            <a:r>
              <a:rPr lang="sr-Latn-CS" i="1" dirty="0"/>
              <a:t>P=(1+</a:t>
            </a:r>
            <a:r>
              <a:rPr lang="sr-Latn-CS" i="1" dirty="0">
                <a:latin typeface="Symbol" pitchFamily="18" charset="2"/>
              </a:rPr>
              <a:t>q)</a:t>
            </a:r>
            <a:r>
              <a:rPr lang="sr-Latn-CS" i="1" dirty="0" err="1">
                <a:latin typeface="+mj-lt"/>
              </a:rPr>
              <a:t>WL</a:t>
            </a:r>
            <a:r>
              <a:rPr lang="sr-Latn-CS" i="1" dirty="0">
                <a:latin typeface="+mj-lt"/>
              </a:rPr>
              <a:t>/Y</a:t>
            </a:r>
          </a:p>
          <a:p>
            <a:pPr eaLnBrk="1" hangingPunct="1">
              <a:lnSpc>
                <a:spcPct val="90000"/>
              </a:lnSpc>
            </a:pPr>
            <a:r>
              <a:rPr lang="sr-Latn-CS" dirty="0"/>
              <a:t> a nadnice su cene plus profit!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 </a:t>
            </a:r>
            <a:r>
              <a:rPr lang="en-US" i="1" dirty="0"/>
              <a:t>W= (1 + γ)</a:t>
            </a:r>
            <a:r>
              <a:rPr lang="en-US" i="1" dirty="0" err="1"/>
              <a:t>Pe</a:t>
            </a:r>
            <a:endParaRPr lang="en-US" i="1" dirty="0"/>
          </a:p>
        </p:txBody>
      </p:sp>
      <p:graphicFrame>
        <p:nvGraphicFramePr>
          <p:cNvPr id="33793" name="Object 6"/>
          <p:cNvGraphicFramePr>
            <a:graphicFrameLocks noChangeAspect="1"/>
          </p:cNvGraphicFramePr>
          <p:nvPr/>
        </p:nvGraphicFramePr>
        <p:xfrm>
          <a:off x="4724400" y="4343400"/>
          <a:ext cx="21066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Equation" r:id="rId3" imgW="914400" imgH="393480" progId="Equation.3">
                  <p:embed/>
                </p:oleObj>
              </mc:Choice>
              <mc:Fallback>
                <p:oleObj name="Equation" r:id="rId3" imgW="9144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343400"/>
                        <a:ext cx="2106613" cy="846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83820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/>
              <a:t>Cene</a:t>
            </a:r>
            <a:r>
              <a:rPr lang="en-US" sz="2800" dirty="0"/>
              <a:t> </a:t>
            </a:r>
            <a:r>
              <a:rPr lang="en-US" sz="2800" dirty="0" err="1"/>
              <a:t>zavise</a:t>
            </a:r>
            <a:r>
              <a:rPr lang="en-US" sz="2800" dirty="0"/>
              <a:t> </a:t>
            </a:r>
            <a:r>
              <a:rPr lang="en-US" sz="2800" dirty="0" err="1"/>
              <a:t>od</a:t>
            </a:r>
            <a:r>
              <a:rPr lang="en-US" sz="2800" dirty="0"/>
              <a:t> </a:t>
            </a:r>
            <a:r>
              <a:rPr lang="en-US" sz="2800" dirty="0" err="1"/>
              <a:t>zarada</a:t>
            </a:r>
            <a:r>
              <a:rPr lang="en-US" sz="2800" dirty="0"/>
              <a:t> </a:t>
            </a:r>
            <a:r>
              <a:rPr lang="en-US" sz="2800" dirty="0" err="1"/>
              <a:t>koje</a:t>
            </a:r>
            <a:r>
              <a:rPr lang="en-US" sz="2800" dirty="0"/>
              <a:t> </a:t>
            </a:r>
            <a:r>
              <a:rPr lang="en-US" sz="2800" dirty="0" err="1"/>
              <a:t>zavise</a:t>
            </a:r>
            <a:r>
              <a:rPr lang="en-US" sz="2800" dirty="0"/>
              <a:t> </a:t>
            </a:r>
            <a:r>
              <a:rPr lang="en-US" sz="2800" dirty="0" err="1"/>
              <a:t>od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 err="1"/>
              <a:t>očekivanih</a:t>
            </a:r>
            <a:r>
              <a:rPr lang="en-US" sz="2800" dirty="0"/>
              <a:t> </a:t>
            </a:r>
            <a:r>
              <a:rPr lang="en-US" sz="2800" dirty="0" err="1"/>
              <a:t>cena</a:t>
            </a:r>
            <a:r>
              <a:rPr lang="en-US" sz="2800" dirty="0"/>
              <a:t>, </a:t>
            </a:r>
            <a:endParaRPr lang="sr-Latn-CS" sz="2800" dirty="0"/>
          </a:p>
          <a:p>
            <a:pPr eaLnBrk="1" hangingPunct="1">
              <a:lnSpc>
                <a:spcPct val="80000"/>
              </a:lnSpc>
            </a:pPr>
            <a:r>
              <a:rPr lang="sr-Latn-CS" sz="2800" dirty="0"/>
              <a:t>Sledi - </a:t>
            </a:r>
            <a:r>
              <a:rPr lang="en-US" sz="2800" dirty="0" err="1"/>
              <a:t>stvarne</a:t>
            </a:r>
            <a:r>
              <a:rPr lang="en-US" sz="2800" dirty="0"/>
              <a:t> </a:t>
            </a:r>
            <a:r>
              <a:rPr lang="en-US" sz="2800" dirty="0" err="1"/>
              <a:t>cene</a:t>
            </a:r>
            <a:r>
              <a:rPr lang="en-US" sz="2800" dirty="0"/>
              <a:t> </a:t>
            </a:r>
            <a:r>
              <a:rPr lang="en-US" sz="2800" dirty="0" err="1"/>
              <a:t>zavise</a:t>
            </a:r>
            <a:r>
              <a:rPr lang="en-US" sz="2800" dirty="0"/>
              <a:t> </a:t>
            </a:r>
            <a:r>
              <a:rPr lang="en-US" sz="2800" dirty="0" err="1"/>
              <a:t>od</a:t>
            </a:r>
            <a:r>
              <a:rPr lang="en-US" sz="2800" dirty="0"/>
              <a:t> </a:t>
            </a:r>
            <a:r>
              <a:rPr lang="en-US" sz="2800" dirty="0" err="1"/>
              <a:t>očekivanih</a:t>
            </a:r>
            <a:r>
              <a:rPr lang="sr-Latn-CS" sz="2800" dirty="0"/>
              <a:t> </a:t>
            </a:r>
            <a:r>
              <a:rPr lang="en-US" sz="2800" dirty="0" err="1"/>
              <a:t>cena</a:t>
            </a:r>
            <a:r>
              <a:rPr lang="sr-Latn-CS" sz="2800" dirty="0"/>
              <a:t>~</a:t>
            </a:r>
            <a:r>
              <a:rPr lang="en-US" sz="2800" dirty="0"/>
              <a:t> </a:t>
            </a:r>
            <a:endParaRPr lang="sr-Latn-CS" sz="2800" dirty="0"/>
          </a:p>
          <a:p>
            <a:pPr eaLnBrk="1" hangingPunct="1">
              <a:lnSpc>
                <a:spcPct val="80000"/>
              </a:lnSpc>
            </a:pPr>
            <a:endParaRPr lang="sr-Latn-C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Ova </a:t>
            </a:r>
            <a:r>
              <a:rPr lang="en-US" sz="2800" dirty="0" err="1"/>
              <a:t>cirkularnost</a:t>
            </a:r>
            <a:r>
              <a:rPr lang="en-US" sz="2800" dirty="0"/>
              <a:t> </a:t>
            </a:r>
            <a:r>
              <a:rPr lang="en-US" sz="2800" dirty="0" err="1"/>
              <a:t>može</a:t>
            </a:r>
            <a:r>
              <a:rPr lang="en-US" sz="2800" dirty="0"/>
              <a:t> se </a:t>
            </a:r>
            <a:r>
              <a:rPr lang="en-US" sz="2800" dirty="0" err="1"/>
              <a:t>rezimirati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err="1"/>
              <a:t>tako</a:t>
            </a:r>
            <a:r>
              <a:rPr lang="en-US" sz="2800" dirty="0"/>
              <a:t>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ćemo</a:t>
            </a:r>
            <a:r>
              <a:rPr lang="en-US" sz="2800" dirty="0"/>
              <a:t> </a:t>
            </a:r>
            <a:r>
              <a:rPr lang="en-US" sz="2800" dirty="0" err="1"/>
              <a:t>jednačinu</a:t>
            </a:r>
            <a:r>
              <a:rPr lang="en-US" sz="2800" dirty="0"/>
              <a:t> </a:t>
            </a:r>
            <a:r>
              <a:rPr lang="en-US" sz="2800" dirty="0" err="1"/>
              <a:t>cena</a:t>
            </a:r>
            <a:r>
              <a:rPr lang="en-US" sz="2800" dirty="0"/>
              <a:t> (12.</a:t>
            </a:r>
            <a:r>
              <a:rPr lang="sr-Latn-RS" sz="2800" dirty="0"/>
              <a:t>6</a:t>
            </a:r>
            <a:r>
              <a:rPr lang="en-US" sz="2800" dirty="0"/>
              <a:t>)</a:t>
            </a:r>
            <a:endParaRPr lang="sr-Latn-R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err="1"/>
              <a:t>sabrati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sr-Latn-CS" sz="2800" dirty="0"/>
              <a:t> </a:t>
            </a:r>
            <a:r>
              <a:rPr lang="en-US" sz="2800" dirty="0" err="1"/>
              <a:t>jednačinom</a:t>
            </a:r>
            <a:r>
              <a:rPr lang="sr-Latn-CS" sz="2800" dirty="0"/>
              <a:t> </a:t>
            </a:r>
            <a:r>
              <a:rPr lang="en-US" sz="2800" dirty="0" err="1"/>
              <a:t>zarada</a:t>
            </a:r>
            <a:r>
              <a:rPr lang="en-US" sz="2800" dirty="0"/>
              <a:t> (12.</a:t>
            </a:r>
            <a:r>
              <a:rPr lang="sr-Latn-RS" sz="2800" dirty="0"/>
              <a:t>7</a:t>
            </a:r>
            <a:r>
              <a:rPr lang="en-US" sz="2800" dirty="0"/>
              <a:t>) </a:t>
            </a:r>
            <a:endParaRPr lang="sr-Latn-R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R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bismo</a:t>
            </a:r>
            <a:r>
              <a:rPr lang="en-US" sz="2800" dirty="0"/>
              <a:t> </a:t>
            </a:r>
            <a:r>
              <a:rPr lang="en-US" sz="2800" dirty="0" err="1"/>
              <a:t>dobili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RS" sz="2800" i="1" dirty="0"/>
              <a:t>           </a:t>
            </a:r>
            <a:r>
              <a:rPr lang="en-US" sz="2800" i="1" dirty="0"/>
              <a:t>P = (1 + θ)(1 + γ)</a:t>
            </a:r>
            <a:r>
              <a:rPr lang="sr-Latn-RS" sz="2800" i="1" dirty="0"/>
              <a:t>s</a:t>
            </a:r>
            <a:r>
              <a:rPr lang="sr-Latn-RS" sz="2800" i="1" baseline="-25000" dirty="0"/>
              <a:t>L</a:t>
            </a:r>
            <a:r>
              <a:rPr lang="en-US" sz="2800" i="1" dirty="0" err="1"/>
              <a:t>Pe</a:t>
            </a:r>
            <a:r>
              <a:rPr lang="en-US" sz="2800" i="1" dirty="0"/>
              <a:t>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                    </a:t>
            </a:r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2667000" y="3429000"/>
          <a:ext cx="21066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3" imgW="914400" imgH="393480" progId="Equation.3">
                  <p:embed/>
                </p:oleObj>
              </mc:Choice>
              <mc:Fallback>
                <p:oleObj name="Equation" r:id="rId3" imgW="9144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429000"/>
                        <a:ext cx="2106613" cy="846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/>
          <a:srcRect l="44583" t="44444" r="37917" b="50371"/>
          <a:stretch>
            <a:fillRect/>
          </a:stretch>
        </p:blipFill>
        <p:spPr bwMode="auto">
          <a:xfrm>
            <a:off x="1066800" y="472440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en-US"/>
              <a:t>Pretpostavka o konstantnim procentima θ ι γ ne samo</a:t>
            </a:r>
          </a:p>
          <a:p>
            <a:pPr eaLnBrk="1" hangingPunct="1"/>
            <a:r>
              <a:rPr lang="en-US"/>
              <a:t>da protivreči nekom intuitivnom rezonu¸ već protivreči</a:t>
            </a:r>
          </a:p>
          <a:p>
            <a:pPr eaLnBrk="1" hangingPunct="1"/>
            <a:r>
              <a:rPr lang="en-US"/>
              <a:t>i činjenicama. Njihova vrednost se tokom privrednih</a:t>
            </a:r>
          </a:p>
          <a:p>
            <a:pPr eaLnBrk="1" hangingPunct="1"/>
            <a:r>
              <a:rPr lang="en-US"/>
              <a:t>ciklusa menja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 l="30417" t="31853" r="51250" b="57777"/>
          <a:stretch>
            <a:fillRect/>
          </a:stretch>
        </p:blipFill>
        <p:spPr bwMode="auto">
          <a:xfrm>
            <a:off x="2819400" y="7620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Empirijski je </a:t>
                </a:r>
                <a:r>
                  <a:rPr lang="en-US" dirty="0" err="1"/>
                  <a:t>potvrđeno</a:t>
                </a:r>
                <a:r>
                  <a:rPr lang="en-US" dirty="0"/>
                  <a:t> da </a:t>
                </a:r>
                <a:r>
                  <a:rPr lang="en-US" dirty="0" err="1"/>
                  <a:t>oba</a:t>
                </a:r>
                <a:r>
                  <a:rPr lang="en-US" dirty="0"/>
                  <a:t> </a:t>
                </a:r>
                <a:r>
                  <a:rPr lang="en-US" dirty="0" err="1"/>
                  <a:t>procenta</a:t>
                </a:r>
                <a:r>
                  <a:rPr lang="en-US" dirty="0"/>
                  <a:t> </a:t>
                </a:r>
                <a:r>
                  <a:rPr lang="en-US" dirty="0" err="1"/>
                  <a:t>rastu</a:t>
                </a:r>
                <a:r>
                  <a:rPr lang="en-US" dirty="0"/>
                  <a:t> u </a:t>
                </a:r>
                <a:r>
                  <a:rPr lang="en-US" dirty="0" err="1"/>
                  <a:t>fazi</a:t>
                </a: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 err="1"/>
                  <a:t>prosperiteta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padaju</a:t>
                </a:r>
                <a:r>
                  <a:rPr lang="en-US" dirty="0"/>
                  <a:t> u </a:t>
                </a:r>
                <a:r>
                  <a:rPr lang="en-US" dirty="0" err="1"/>
                  <a:t>fazi</a:t>
                </a:r>
                <a:r>
                  <a:rPr lang="en-US" dirty="0"/>
                  <a:t> </a:t>
                </a:r>
                <a:r>
                  <a:rPr lang="en-US" dirty="0" err="1"/>
                  <a:t>recesije</a:t>
                </a:r>
                <a:r>
                  <a:rPr lang="en-US" dirty="0"/>
                  <a:t>. </a:t>
                </a:r>
                <a:r>
                  <a:rPr lang="en-US" dirty="0" err="1"/>
                  <a:t>Ovaj</a:t>
                </a:r>
                <a:r>
                  <a:rPr lang="en-US" dirty="0"/>
                  <a:t> </a:t>
                </a:r>
                <a:r>
                  <a:rPr lang="en-US" dirty="0" err="1"/>
                  <a:t>rezultat</a:t>
                </a: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 err="1"/>
                  <a:t>može</a:t>
                </a:r>
                <a:r>
                  <a:rPr lang="en-US" dirty="0"/>
                  <a:t> se </a:t>
                </a:r>
                <a:r>
                  <a:rPr lang="en-US" dirty="0" err="1"/>
                  <a:t>predstaviti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sledeći</a:t>
                </a:r>
                <a:r>
                  <a:rPr lang="en-US" dirty="0"/>
                  <a:t> </a:t>
                </a:r>
                <a:r>
                  <a:rPr lang="en-US" dirty="0" err="1"/>
                  <a:t>način</a:t>
                </a:r>
                <a:r>
                  <a:rPr lang="en-US" dirty="0"/>
                  <a:t>:</a:t>
                </a:r>
              </a:p>
              <a:p>
                <a:pPr eaLnBrk="1" hangingPunct="1">
                  <a:buFontTx/>
                  <a:buNone/>
                </a:pPr>
                <a:r>
                  <a:rPr lang="en-US" sz="3600" dirty="0"/>
                  <a:t>θ + γ = </a:t>
                </a:r>
                <a:r>
                  <a:rPr lang="en-US" sz="3600" i="1" dirty="0"/>
                  <a:t>a</a:t>
                </a:r>
                <a:r>
                  <a:rPr lang="en-US" sz="3600" dirty="0"/>
                  <a:t>(</a:t>
                </a:r>
                <a:r>
                  <a:rPr lang="en-US" sz="3600" i="1" dirty="0"/>
                  <a:t>Y </a:t>
                </a:r>
                <a:r>
                  <a:rPr lang="en-US" sz="3600" dirty="0"/>
                  <a:t>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sz="3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3600" dirty="0"/>
                  <a:t>) = −</a:t>
                </a:r>
                <a:r>
                  <a:rPr lang="en-US" sz="3600" i="1" dirty="0"/>
                  <a:t>b</a:t>
                </a:r>
                <a:r>
                  <a:rPr lang="en-US" sz="3600" dirty="0"/>
                  <a:t>(</a:t>
                </a:r>
                <a:r>
                  <a:rPr lang="en-US" sz="3600" i="1" dirty="0"/>
                  <a:t>U </a:t>
                </a:r>
                <a:r>
                  <a:rPr lang="en-US" sz="3600" dirty="0"/>
                  <a:t>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sz="3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sr-Latn-R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)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/>
                <a:endParaRPr lang="en-US" dirty="0"/>
              </a:p>
            </p:txBody>
          </p:sp>
        </mc:Choice>
        <mc:Fallback xmlns="">
          <p:sp>
            <p:nvSpPr>
              <p:cNvPr id="48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824" t="-2250" b="-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sz="2400" dirty="0"/>
                  <a:t>θ + γ = </a:t>
                </a:r>
                <a:r>
                  <a:rPr lang="en-US" sz="2400" i="1" dirty="0"/>
                  <a:t>a</a:t>
                </a:r>
                <a:r>
                  <a:rPr lang="en-US" sz="2400" dirty="0"/>
                  <a:t>(</a:t>
                </a:r>
                <a:r>
                  <a:rPr lang="en-US" sz="2400" i="1" dirty="0"/>
                  <a:t>Y </a:t>
                </a:r>
                <a:r>
                  <a:rPr lang="en-US" sz="2400" dirty="0"/>
                  <a:t>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400" dirty="0"/>
                  <a:t>) = −</a:t>
                </a:r>
                <a:r>
                  <a:rPr lang="en-US" sz="2400" i="1" dirty="0"/>
                  <a:t>b</a:t>
                </a:r>
                <a:r>
                  <a:rPr lang="en-US" sz="2400" dirty="0"/>
                  <a:t>(</a:t>
                </a:r>
                <a:r>
                  <a:rPr lang="en-US" sz="2400" i="1" dirty="0"/>
                  <a:t>U </a:t>
                </a:r>
                <a:r>
                  <a:rPr lang="en-US" sz="2400" dirty="0"/>
                  <a:t>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sr-Latn-R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/>
                  <a:t>θ. 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/>
                  <a:t>	</a:t>
                </a:r>
                <a:r>
                  <a:rPr lang="en-US" sz="2800" dirty="0" err="1"/>
                  <a:t>Ακο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konkurencija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raste</a:t>
                </a:r>
                <a:r>
                  <a:rPr lang="en-US" sz="2800" dirty="0"/>
                  <a:t>, θ bi </a:t>
                </a:r>
                <a:r>
                  <a:rPr lang="en-US" sz="2800" dirty="0" err="1"/>
                  <a:t>trebalo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vrtoglavo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padne</a:t>
                </a:r>
                <a:r>
                  <a:rPr lang="en-US" sz="2800" dirty="0"/>
                  <a:t>. 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/>
                  <a:t>	Ali </a:t>
                </a:r>
                <a:r>
                  <a:rPr lang="en-US" sz="2800" dirty="0" err="1"/>
                  <a:t>ako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tražnja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bude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dovoljno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visoka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može</a:t>
                </a:r>
                <a:r>
                  <a:rPr lang="en-US" sz="2800" dirty="0"/>
                  <a:t> se </a:t>
                </a:r>
                <a:r>
                  <a:rPr lang="en-US" sz="2800" dirty="0" err="1"/>
                  <a:t>desiti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 to </a:t>
                </a:r>
                <a:r>
                  <a:rPr lang="en-US" sz="2800" dirty="0" err="1"/>
                  <a:t>da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svi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konkurenti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podignu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svoj</a:t>
                </a:r>
                <a:r>
                  <a:rPr lang="en-US" sz="2800" dirty="0"/>
                  <a:t> θ, </a:t>
                </a:r>
                <a:r>
                  <a:rPr lang="en-US" sz="2800" dirty="0" err="1"/>
                  <a:t>te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da</a:t>
                </a:r>
                <a:r>
                  <a:rPr lang="en-US" sz="2800" dirty="0"/>
                  <a:t> on </a:t>
                </a:r>
                <a:r>
                  <a:rPr lang="en-US" sz="2800" dirty="0" err="1"/>
                  <a:t>vrtoglavo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poraste</a:t>
                </a:r>
                <a:r>
                  <a:rPr lang="en-US" sz="2800" dirty="0"/>
                  <a:t>.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endParaRPr lang="en-US" sz="28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800" dirty="0"/>
                  <a:t>γ.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800" dirty="0" err="1"/>
                  <a:t>ubrzano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raste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ako</a:t>
                </a:r>
                <a:r>
                  <a:rPr lang="en-US" sz="2800" dirty="0"/>
                  <a:t> je </a:t>
                </a:r>
                <a:r>
                  <a:rPr lang="en-US" sz="2800" dirty="0" err="1"/>
                  <a:t>potrebno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motivisati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radnike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da</a:t>
                </a:r>
                <a:r>
                  <a:rPr lang="en-US" sz="2800" dirty="0"/>
                  <a:t> bi </a:t>
                </a:r>
                <a:r>
                  <a:rPr lang="en-US" sz="2800" dirty="0" err="1"/>
                  <a:t>prilježnije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radili</a:t>
                </a:r>
                <a:r>
                  <a:rPr lang="en-US" sz="2800" dirty="0"/>
                  <a:t> – efficiency wages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47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647" t="-875" r="-2275" b="-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sz="3600" dirty="0"/>
                  <a:t>bazična </a:t>
                </a:r>
                <a:r>
                  <a:rPr lang="en-US" sz="3600" dirty="0" err="1"/>
                  <a:t>inflacija</a:t>
                </a:r>
                <a:r>
                  <a:rPr lang="en-US" sz="3600" dirty="0"/>
                  <a:t>- </a:t>
                </a:r>
                <a:r>
                  <a:rPr lang="en-US" sz="3600" dirty="0" err="1"/>
                  <a:t>noseća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inflacija</a:t>
                </a:r>
                <a:r>
                  <a:rPr lang="en-US" sz="3600" dirty="0"/>
                  <a:t>: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endParaRPr lang="en-US" sz="3600" dirty="0"/>
              </a:p>
              <a:p>
                <a:pPr eaLnBrk="1" hangingPunct="1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acc>
                    <m:r>
                      <a:rPr lang="sr-Latn-R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= Pe/P</a:t>
                </a:r>
                <a:r>
                  <a:rPr lang="en-US" sz="1400" dirty="0"/>
                  <a:t>-1</a:t>
                </a:r>
                <a:r>
                  <a:rPr lang="en-US" sz="3600" dirty="0"/>
                  <a:t> − 1</a:t>
                </a:r>
                <a:r>
                  <a:rPr lang="sr-Latn-CS" sz="3600" i="1" dirty="0"/>
                  <a:t>,</a:t>
                </a:r>
                <a:endParaRPr lang="en-US" sz="36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3600" dirty="0" err="1"/>
                  <a:t>gde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simbolom</a:t>
                </a:r>
                <a:r>
                  <a:rPr lang="en-US" sz="3600" dirty="0"/>
                  <a:t> </a:t>
                </a:r>
                <a:r>
                  <a:rPr lang="en-US" sz="3600" i="1" dirty="0"/>
                  <a:t>P</a:t>
                </a:r>
                <a:r>
                  <a:rPr lang="en-US" sz="3600" dirty="0"/>
                  <a:t>−1 </a:t>
                </a:r>
                <a:r>
                  <a:rPr lang="en-US" sz="3600" dirty="0" err="1"/>
                  <a:t>obeležavamo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nivo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cena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iz</a:t>
                </a:r>
                <a:r>
                  <a:rPr lang="en-US" sz="3600" dirty="0"/>
                  <a:t> </a:t>
                </a:r>
                <a:r>
                  <a:rPr lang="en-US" sz="3600" dirty="0" err="1"/>
                  <a:t>proteklog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perioda</a:t>
                </a:r>
                <a:r>
                  <a:rPr lang="en-US" sz="3600" dirty="0"/>
                  <a:t>, </a:t>
                </a:r>
                <a:r>
                  <a:rPr lang="en-US" sz="3600" dirty="0" err="1"/>
                  <a:t>koji</a:t>
                </a:r>
                <a:r>
                  <a:rPr lang="en-US" sz="3600" dirty="0"/>
                  <a:t> je </a:t>
                </a:r>
                <a:r>
                  <a:rPr lang="en-US" sz="3600" dirty="0" err="1"/>
                  <a:t>registrovan</a:t>
                </a:r>
                <a:r>
                  <a:rPr lang="en-US" sz="3600" dirty="0"/>
                  <a:t> u </a:t>
                </a:r>
                <a:r>
                  <a:rPr lang="en-US" sz="3600" dirty="0" err="1"/>
                  <a:t>vreme</a:t>
                </a:r>
                <a:r>
                  <a:rPr lang="en-US" sz="3600" dirty="0"/>
                  <a:t> </a:t>
                </a:r>
                <a:r>
                  <a:rPr lang="en-US" sz="3600" dirty="0" err="1"/>
                  <a:t>kada</a:t>
                </a:r>
                <a:r>
                  <a:rPr lang="en-US" sz="3600" dirty="0"/>
                  <a:t> je </a:t>
                </a:r>
                <a:r>
                  <a:rPr lang="en-US" sz="3600" dirty="0" err="1"/>
                  <a:t>vođena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prethodna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runda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pregovora</a:t>
                </a:r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196" t="-4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RS" dirty="0"/>
          </a:p>
          <a:p>
            <a:pPr eaLnBrk="1" hangingPunct="1"/>
            <a:endParaRPr lang="sr-Latn-R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err="1"/>
              <a:t>Dakle</a:t>
            </a:r>
            <a:r>
              <a:rPr lang="en-US" dirty="0"/>
              <a:t> </a:t>
            </a:r>
          </a:p>
          <a:p>
            <a:pPr eaLnBrk="1" hangingPunct="1"/>
            <a:r>
              <a:rPr lang="en-US" i="1" dirty="0"/>
              <a:t> </a:t>
            </a:r>
            <a:r>
              <a:rPr lang="en-US" b="1" i="1" dirty="0"/>
              <a:t>π = </a:t>
            </a:r>
            <a:r>
              <a:rPr lang="sr-Latn-RS" b="1" i="1" dirty="0">
                <a:latin typeface="Symbol" pitchFamily="18" charset="2"/>
              </a:rPr>
              <a:t>D</a:t>
            </a:r>
            <a:r>
              <a:rPr lang="en-US" b="1" i="1" dirty="0"/>
              <a:t>θ + </a:t>
            </a:r>
            <a:r>
              <a:rPr lang="sr-Latn-RS" b="1" i="1" dirty="0">
                <a:latin typeface="Symbol" pitchFamily="18" charset="2"/>
              </a:rPr>
              <a:t>D</a:t>
            </a:r>
            <a:r>
              <a:rPr lang="sr-Latn-RS" b="1" i="1" dirty="0"/>
              <a:t> y</a:t>
            </a:r>
            <a:r>
              <a:rPr lang="sr-Latn-RS" b="1" i="1" dirty="0">
                <a:latin typeface="Symbol" pitchFamily="18" charset="2"/>
              </a:rPr>
              <a:t> </a:t>
            </a:r>
            <a:r>
              <a:rPr lang="en-US" b="1" i="1" dirty="0"/>
              <a:t> +</a:t>
            </a:r>
            <a:r>
              <a:rPr lang="sr-Latn-RS" b="1" i="1" dirty="0"/>
              <a:t> </a:t>
            </a:r>
            <a:r>
              <a:rPr lang="sr-Latn-RS" b="1" i="1" dirty="0">
                <a:latin typeface="Symbol" pitchFamily="18" charset="2"/>
              </a:rPr>
              <a:t>p</a:t>
            </a:r>
            <a:r>
              <a:rPr lang="sr-Latn-RS" b="1" i="1" baseline="30000" dirty="0"/>
              <a:t>e</a:t>
            </a:r>
            <a:endParaRPr lang="en-US" b="1" i="1" baseline="30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" y="914400"/>
          <a:ext cx="4671291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1511280" imgH="419040" progId="Equation.3">
                  <p:embed/>
                </p:oleObj>
              </mc:Choice>
              <mc:Fallback>
                <p:oleObj name="Equation" r:id="rId3" imgW="151128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4671291" cy="1295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GB" dirty="0"/>
                  <a:t>A</a:t>
                </a:r>
                <a:r>
                  <a:rPr lang="sr-Latn-RS" dirty="0"/>
                  <a:t>gregatna ponuda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/>
                  <a:t>π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acc>
                    <m:r>
                      <a:rPr lang="sr-Latn-R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 </a:t>
                </a:r>
                <a:r>
                  <a:rPr lang="en-US" i="1" dirty="0"/>
                  <a:t>a</a:t>
                </a:r>
                <a:r>
                  <a:rPr lang="en-US" dirty="0"/>
                  <a:t>(</a:t>
                </a:r>
                <a:r>
                  <a:rPr lang="en-US" i="1" dirty="0"/>
                  <a:t>Y </a:t>
                </a:r>
                <a:r>
                  <a:rPr lang="en-US" dirty="0"/>
                  <a:t>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ili</a:t>
                </a:r>
                <a:r>
                  <a:rPr lang="en-US" dirty="0"/>
                  <a:t> </a:t>
                </a:r>
                <a:endParaRPr lang="sr-Latn-RS" dirty="0"/>
              </a:p>
              <a:p>
                <a:pPr eaLnBrk="1" hangingPunct="1">
                  <a:buFontTx/>
                  <a:buNone/>
                </a:pPr>
                <a:r>
                  <a:rPr lang="en-GB" dirty="0"/>
                  <a:t>F</a:t>
                </a:r>
                <a:r>
                  <a:rPr lang="sr-Latn-RS" dirty="0"/>
                  <a:t>ilipsova kriva</a:t>
                </a: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π = </a:t>
                </a:r>
                <a:r>
                  <a:rPr lang="en-US" dirty="0" err="1"/>
                  <a:t>πbar</a:t>
                </a:r>
                <a:r>
                  <a:rPr lang="en-US" dirty="0"/>
                  <a:t> − </a:t>
                </a:r>
                <a:r>
                  <a:rPr lang="en-US" i="1" dirty="0"/>
                  <a:t>b</a:t>
                </a:r>
                <a:r>
                  <a:rPr lang="en-US" dirty="0"/>
                  <a:t>(</a:t>
                </a:r>
                <a:r>
                  <a:rPr lang="en-US" i="1" dirty="0"/>
                  <a:t>U </a:t>
                </a:r>
                <a:r>
                  <a:rPr lang="en-US" dirty="0"/>
                  <a:t>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sr-Latn-R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).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 err="1"/>
                  <a:t>Kada</a:t>
                </a:r>
                <a:r>
                  <a:rPr lang="en-US" dirty="0"/>
                  <a:t> </a:t>
                </a:r>
                <a:r>
                  <a:rPr lang="en-US" dirty="0" err="1"/>
                  <a:t>rastavimo</a:t>
                </a:r>
                <a:r>
                  <a:rPr lang="en-US" dirty="0"/>
                  <a:t> </a:t>
                </a:r>
                <a:r>
                  <a:rPr lang="en-US" dirty="0" err="1"/>
                  <a:t>stopu</a:t>
                </a:r>
                <a:r>
                  <a:rPr lang="en-US" dirty="0"/>
                  <a:t> </a:t>
                </a:r>
                <a:r>
                  <a:rPr lang="en-US" dirty="0" err="1"/>
                  <a:t>inflacije</a:t>
                </a:r>
                <a:r>
                  <a:rPr lang="en-US" dirty="0"/>
                  <a:t>, </a:t>
                </a:r>
                <a:r>
                  <a:rPr lang="en-US" dirty="0" err="1"/>
                  <a:t>vidimo</a:t>
                </a:r>
                <a:r>
                  <a:rPr lang="en-US" dirty="0"/>
                  <a:t> </a:t>
                </a:r>
                <a:r>
                  <a:rPr lang="en-US" dirty="0" err="1"/>
                  <a:t>da</a:t>
                </a:r>
                <a:r>
                  <a:rPr lang="en-US" dirty="0"/>
                  <a:t> </a:t>
                </a:r>
                <a:r>
                  <a:rPr lang="en-US" dirty="0" err="1"/>
                  <a:t>ona</a:t>
                </a:r>
                <a:r>
                  <a:rPr lang="en-US" dirty="0"/>
                  <a:t> </a:t>
                </a:r>
                <a:r>
                  <a:rPr lang="en-US" dirty="0" err="1"/>
                  <a:t>zavisi</a:t>
                </a:r>
                <a:r>
                  <a:rPr lang="en-US" dirty="0"/>
                  <a:t> </a:t>
                </a:r>
                <a:r>
                  <a:rPr lang="en-US" dirty="0" err="1"/>
                  <a:t>od</a:t>
                </a:r>
                <a:r>
                  <a:rPr lang="en-US" dirty="0"/>
                  <a:t> </a:t>
                </a:r>
                <a:r>
                  <a:rPr lang="en-US" dirty="0" err="1"/>
                  <a:t>bazične</a:t>
                </a:r>
                <a:r>
                  <a:rPr lang="en-US" dirty="0"/>
                  <a:t> </a:t>
                </a:r>
                <a:r>
                  <a:rPr lang="en-US" dirty="0" err="1"/>
                  <a:t>inflacije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od</a:t>
                </a:r>
                <a:r>
                  <a:rPr lang="en-US" dirty="0"/>
                  <a:t> faze </a:t>
                </a:r>
                <a:r>
                  <a:rPr lang="en-US" dirty="0" err="1"/>
                  <a:t>privrednog</a:t>
                </a:r>
                <a:r>
                  <a:rPr lang="en-US" dirty="0"/>
                  <a:t> </a:t>
                </a:r>
                <a:r>
                  <a:rPr lang="en-US" dirty="0" err="1"/>
                  <a:t>ciklusa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824" t="-2250" r="-1569" b="-32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/>
              <a:t>Međutim</a:t>
            </a:r>
            <a:r>
              <a:rPr lang="en-US" sz="2800" dirty="0"/>
              <a:t>, </a:t>
            </a:r>
            <a:r>
              <a:rPr lang="en-US" sz="2800" dirty="0" err="1"/>
              <a:t>tokom</a:t>
            </a:r>
            <a:r>
              <a:rPr lang="en-US" sz="2800" dirty="0"/>
              <a:t> 70-tih </a:t>
            </a:r>
            <a:r>
              <a:rPr lang="en-US" sz="2800" dirty="0" err="1"/>
              <a:t>godina</a:t>
            </a:r>
            <a:r>
              <a:rPr lang="en-US" sz="2800" dirty="0"/>
              <a:t>, </a:t>
            </a:r>
            <a:r>
              <a:rPr lang="en-US" sz="2800" dirty="0" err="1"/>
              <a:t>glavni</a:t>
            </a:r>
            <a:r>
              <a:rPr lang="en-US" sz="2800" dirty="0"/>
              <a:t> </a:t>
            </a:r>
            <a:r>
              <a:rPr lang="en-US" sz="2800" dirty="0" err="1"/>
              <a:t>izvor</a:t>
            </a:r>
            <a:r>
              <a:rPr lang="en-US" sz="2800" dirty="0"/>
              <a:t> </a:t>
            </a:r>
            <a:r>
              <a:rPr lang="en-US" sz="2800" dirty="0" err="1"/>
              <a:t>nestabilnosti</a:t>
            </a:r>
            <a:r>
              <a:rPr lang="en-US" sz="2800" dirty="0"/>
              <a:t> </a:t>
            </a:r>
            <a:r>
              <a:rPr lang="en-US" sz="2800" dirty="0" err="1"/>
              <a:t>činile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cene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šokovi</a:t>
            </a:r>
            <a:r>
              <a:rPr lang="en-US" sz="2800" dirty="0"/>
              <a:t> </a:t>
            </a:r>
            <a:r>
              <a:rPr lang="en-US" sz="2800" dirty="0" err="1"/>
              <a:t>ponude</a:t>
            </a:r>
            <a:r>
              <a:rPr lang="en-US" sz="2800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err="1"/>
              <a:t>Kako</a:t>
            </a:r>
            <a:r>
              <a:rPr lang="en-US" sz="2800" dirty="0"/>
              <a:t> je </a:t>
            </a:r>
            <a:r>
              <a:rPr lang="en-US" sz="2800" dirty="0" err="1"/>
              <a:t>inflacija</a:t>
            </a:r>
            <a:r>
              <a:rPr lang="en-US" sz="2800" dirty="0"/>
              <a:t> </a:t>
            </a:r>
            <a:r>
              <a:rPr lang="en-US" sz="2800" dirty="0" err="1"/>
              <a:t>rasla</a:t>
            </a:r>
            <a:r>
              <a:rPr lang="en-US" sz="2800" dirty="0"/>
              <a:t>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err="1"/>
              <a:t>rasla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bazična</a:t>
            </a:r>
            <a:r>
              <a:rPr lang="en-US" sz="2800" dirty="0"/>
              <a:t> </a:t>
            </a:r>
            <a:r>
              <a:rPr lang="en-US" sz="2800" dirty="0" err="1"/>
              <a:t>inflacija</a:t>
            </a:r>
            <a:r>
              <a:rPr lang="en-US" sz="2800" dirty="0"/>
              <a:t>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njen</a:t>
            </a:r>
            <a:r>
              <a:rPr lang="en-US" sz="2800" dirty="0"/>
              <a:t> </a:t>
            </a:r>
            <a:r>
              <a:rPr lang="en-US" sz="2800" dirty="0" err="1"/>
              <a:t>varijabilitet</a:t>
            </a:r>
            <a:r>
              <a:rPr lang="en-US" sz="2800" dirty="0"/>
              <a:t>, </a:t>
            </a:r>
            <a:r>
              <a:rPr lang="en-US" sz="2800" dirty="0" err="1"/>
              <a:t>odražavajući</a:t>
            </a:r>
            <a:r>
              <a:rPr lang="en-US" sz="2800" dirty="0"/>
              <a:t> </a:t>
            </a:r>
            <a:r>
              <a:rPr lang="en-US" sz="2800" dirty="0" err="1"/>
              <a:t>fazu</a:t>
            </a:r>
            <a:r>
              <a:rPr lang="en-US" sz="2800" dirty="0"/>
              <a:t> </a:t>
            </a:r>
            <a:r>
              <a:rPr lang="en-US" sz="2800" dirty="0" err="1"/>
              <a:t>promenljivih</a:t>
            </a:r>
            <a:r>
              <a:rPr lang="en-US" sz="2800" dirty="0"/>
              <a:t> </a:t>
            </a:r>
            <a:r>
              <a:rPr lang="en-US" sz="2800" dirty="0" err="1"/>
              <a:t>očekivanja</a:t>
            </a:r>
            <a:r>
              <a:rPr lang="en-US" sz="2800" dirty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err="1"/>
              <a:t>Nestanak</a:t>
            </a:r>
            <a:r>
              <a:rPr lang="en-US" sz="2800" dirty="0"/>
              <a:t> </a:t>
            </a:r>
            <a:r>
              <a:rPr lang="en-US" sz="2800" dirty="0" err="1"/>
              <a:t>Filipsove</a:t>
            </a:r>
            <a:r>
              <a:rPr lang="en-US" sz="2800" dirty="0"/>
              <a:t> </a:t>
            </a:r>
            <a:r>
              <a:rPr lang="en-US" sz="2800" dirty="0" err="1"/>
              <a:t>krive</a:t>
            </a:r>
            <a:r>
              <a:rPr lang="en-US" sz="2800" dirty="0"/>
              <a:t> </a:t>
            </a:r>
            <a:r>
              <a:rPr lang="en-US" sz="2800" dirty="0" err="1"/>
              <a:t>posledica</a:t>
            </a:r>
            <a:r>
              <a:rPr lang="en-US" sz="2800" dirty="0"/>
              <a:t> je </a:t>
            </a:r>
            <a:r>
              <a:rPr lang="sr-Latn-RS" sz="2800" dirty="0"/>
              <a:t>promena </a:t>
            </a:r>
            <a:r>
              <a:rPr lang="en-US" sz="2800" dirty="0" err="1"/>
              <a:t>bazične</a:t>
            </a:r>
            <a:r>
              <a:rPr lang="en-US" sz="2800" dirty="0"/>
              <a:t> </a:t>
            </a:r>
            <a:r>
              <a:rPr lang="en-US" sz="2800" dirty="0" err="1"/>
              <a:t>inflacije</a:t>
            </a:r>
            <a:r>
              <a:rPr lang="en-US" sz="2800" dirty="0"/>
              <a:t> </a:t>
            </a:r>
            <a:endParaRPr lang="sr-Latn-R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R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šokova</a:t>
            </a:r>
            <a:r>
              <a:rPr lang="en-US" sz="2800" dirty="0"/>
              <a:t> </a:t>
            </a:r>
            <a:r>
              <a:rPr lang="en-US" sz="2800" dirty="0" err="1"/>
              <a:t>ponude</a:t>
            </a:r>
            <a:r>
              <a:rPr lang="en-US" sz="2800" dirty="0"/>
              <a:t>, </a:t>
            </a:r>
            <a:r>
              <a:rPr lang="en-US" sz="2800" dirty="0" err="1"/>
              <a:t>tj</a:t>
            </a:r>
            <a:r>
              <a:rPr lang="en-US" sz="2800" dirty="0"/>
              <a:t>. </a:t>
            </a:r>
            <a:r>
              <a:rPr lang="en-US" sz="2800" dirty="0" err="1"/>
              <a:t>druge</a:t>
            </a:r>
            <a:r>
              <a:rPr lang="en-US" sz="2800" dirty="0"/>
              <a:t> </a:t>
            </a:r>
            <a:r>
              <a:rPr lang="en-US" sz="2800" dirty="0" err="1"/>
              <a:t>dve</a:t>
            </a:r>
            <a:r>
              <a:rPr lang="en-US" sz="2800" dirty="0"/>
              <a:t> </a:t>
            </a:r>
            <a:r>
              <a:rPr lang="en-US" sz="2800" dirty="0" err="1"/>
              <a:t>determinante</a:t>
            </a:r>
            <a:r>
              <a:rPr lang="en-US" sz="2800" dirty="0"/>
              <a:t> </a:t>
            </a:r>
            <a:r>
              <a:rPr lang="en-US" sz="2800" dirty="0" err="1"/>
              <a:t>inflacije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5334000" cy="4876800"/>
          </a:xfrm>
        </p:spPr>
        <p:txBody>
          <a:bodyPr/>
          <a:lstStyle/>
          <a:p>
            <a:r>
              <a:rPr lang="en-GB" b="1"/>
              <a:t>opšta ravnoteža sa fleksibilnim cenama:</a:t>
            </a:r>
            <a:r>
              <a:rPr lang="en-US"/>
              <a:t> n</a:t>
            </a:r>
            <a:r>
              <a:rPr lang="en-GB" b="1"/>
              <a:t>eoklasični slučaj</a:t>
            </a:r>
            <a:br>
              <a:rPr lang="en-GB"/>
            </a:br>
            <a:br>
              <a:rPr lang="en-GB"/>
            </a:br>
            <a:r>
              <a:rPr lang="el-GR"/>
              <a:t>Δ</a:t>
            </a:r>
            <a:r>
              <a:rPr lang="en-GB"/>
              <a:t>P/P =</a:t>
            </a:r>
            <a:r>
              <a:rPr lang="el-GR"/>
              <a:t>Δ</a:t>
            </a:r>
            <a:r>
              <a:rPr lang="en-GB"/>
              <a:t>M/M - </a:t>
            </a:r>
            <a:r>
              <a:rPr lang="el-GR"/>
              <a:t>Δ</a:t>
            </a:r>
            <a:r>
              <a:rPr lang="en-GB"/>
              <a:t>Y/Y.</a:t>
            </a: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     π = μ − </a:t>
            </a:r>
            <a:r>
              <a:rPr lang="en-US" i="1"/>
              <a:t>g </a:t>
            </a:r>
          </a:p>
          <a:p>
            <a:pPr eaLnBrk="1" hangingPunct="1">
              <a:lnSpc>
                <a:spcPct val="90000"/>
              </a:lnSpc>
            </a:pPr>
            <a:endParaRPr lang="en-US" i="1"/>
          </a:p>
          <a:p>
            <a:pPr eaLnBrk="1" hangingPunct="1">
              <a:lnSpc>
                <a:spcPct val="90000"/>
              </a:lnSpc>
            </a:pPr>
            <a:r>
              <a:rPr lang="en-US" i="1"/>
              <a:t>– inflacija se javlja u razlici rasta M i rasta g! </a:t>
            </a:r>
          </a:p>
          <a:p>
            <a:pPr eaLnBrk="1" hangingPunct="1">
              <a:lnSpc>
                <a:spcPct val="90000"/>
              </a:lnSpc>
            </a:pPr>
            <a:r>
              <a:rPr lang="en-US" i="1"/>
              <a:t>– pogl. 8</a:t>
            </a:r>
          </a:p>
          <a:p>
            <a:br>
              <a:rPr lang="en-GB"/>
            </a:br>
            <a:br>
              <a:rPr lang="en-GB"/>
            </a:br>
            <a:r>
              <a:rPr lang="en-GB"/>
              <a:t> </a:t>
            </a:r>
            <a:br>
              <a:rPr lang="en-GB"/>
            </a:br>
            <a:br>
              <a:rPr lang="en-GB"/>
            </a:br>
            <a:endParaRPr lang="en-GB"/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1349" t="34207" r="50000" b="25111"/>
          <a:stretch>
            <a:fillRect/>
          </a:stretch>
        </p:blipFill>
        <p:spPr>
          <a:xfrm>
            <a:off x="5014913" y="723900"/>
            <a:ext cx="4129087" cy="5067300"/>
          </a:xfr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772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 err="1"/>
              <a:t>Filipsova</a:t>
            </a:r>
            <a:r>
              <a:rPr lang="en-US" sz="3200" dirty="0"/>
              <a:t> </a:t>
            </a:r>
            <a:r>
              <a:rPr lang="en-US" sz="3200" dirty="0" err="1"/>
              <a:t>kriva</a:t>
            </a:r>
            <a:r>
              <a:rPr lang="en-US" sz="3200" dirty="0"/>
              <a:t> se </a:t>
            </a:r>
            <a:r>
              <a:rPr lang="en-US" sz="3200" dirty="0" err="1"/>
              <a:t>ponovo</a:t>
            </a:r>
            <a:r>
              <a:rPr lang="en-US" sz="3200" dirty="0"/>
              <a:t> </a:t>
            </a:r>
            <a:r>
              <a:rPr lang="en-US" sz="3200" dirty="0" err="1"/>
              <a:t>javlja</a:t>
            </a:r>
            <a:endParaRPr lang="en-US" sz="3200" dirty="0"/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 </a:t>
            </a:r>
            <a:r>
              <a:rPr lang="en-US" sz="3200" dirty="0" err="1"/>
              <a:t>naftnih</a:t>
            </a:r>
            <a:r>
              <a:rPr lang="en-US" sz="3200" dirty="0"/>
              <a:t> </a:t>
            </a:r>
            <a:r>
              <a:rPr lang="en-US" sz="3200" dirty="0" err="1"/>
              <a:t>šokova</a:t>
            </a:r>
            <a:r>
              <a:rPr lang="en-US" sz="3200" dirty="0"/>
              <a:t> </a:t>
            </a:r>
            <a:r>
              <a:rPr lang="en-US" sz="3200" dirty="0" err="1"/>
              <a:t>više</a:t>
            </a:r>
            <a:r>
              <a:rPr lang="en-US" sz="3200" dirty="0"/>
              <a:t> </a:t>
            </a:r>
            <a:r>
              <a:rPr lang="en-US" sz="3200" dirty="0" err="1"/>
              <a:t>nema</a:t>
            </a:r>
            <a:r>
              <a:rPr lang="en-US" sz="32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200" dirty="0"/>
          </a:p>
          <a:p>
            <a:pPr eaLnBrk="1" hangingPunct="1">
              <a:lnSpc>
                <a:spcPct val="80000"/>
              </a:lnSpc>
            </a:pPr>
            <a:r>
              <a:rPr lang="en-US" sz="3200" dirty="0" err="1"/>
              <a:t>Niska</a:t>
            </a:r>
            <a:r>
              <a:rPr lang="en-US" sz="3200" dirty="0"/>
              <a:t> </a:t>
            </a:r>
            <a:r>
              <a:rPr lang="en-US" sz="3200" dirty="0" err="1"/>
              <a:t>inflacija</a:t>
            </a:r>
            <a:r>
              <a:rPr lang="en-US" sz="3200" dirty="0"/>
              <a:t> </a:t>
            </a:r>
            <a:r>
              <a:rPr lang="en-US" sz="3200" dirty="0" err="1"/>
              <a:t>iz</a:t>
            </a:r>
            <a:r>
              <a:rPr lang="en-US" sz="3200" dirty="0"/>
              <a:t> 90-</a:t>
            </a:r>
            <a:r>
              <a:rPr lang="en-US" sz="3200" dirty="0" err="1"/>
              <a:t>tih</a:t>
            </a:r>
            <a:r>
              <a:rPr lang="en-US" sz="3200" dirty="0"/>
              <a:t> </a:t>
            </a:r>
            <a:r>
              <a:rPr lang="en-US" sz="3200" dirty="0" err="1"/>
              <a:t>razlog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nisku</a:t>
            </a:r>
            <a:r>
              <a:rPr lang="en-US" sz="3200" dirty="0"/>
              <a:t> </a:t>
            </a:r>
            <a:r>
              <a:rPr lang="en-US" sz="3200" dirty="0" err="1"/>
              <a:t>vrednost</a:t>
            </a:r>
            <a:r>
              <a:rPr lang="en-US" sz="3200" dirty="0"/>
              <a:t> </a:t>
            </a:r>
            <a:r>
              <a:rPr lang="en-US" sz="3200" dirty="0" err="1"/>
              <a:t>bazične</a:t>
            </a:r>
            <a:r>
              <a:rPr lang="en-US" sz="3200" dirty="0"/>
              <a:t> </a:t>
            </a:r>
            <a:r>
              <a:rPr lang="en-US" sz="3200" dirty="0" err="1"/>
              <a:t>inflacije</a:t>
            </a:r>
            <a:r>
              <a:rPr lang="en-US" sz="3200" dirty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  <a:p>
            <a:pPr eaLnBrk="1" hangingPunct="1">
              <a:lnSpc>
                <a:spcPct val="80000"/>
              </a:lnSpc>
            </a:pPr>
            <a:r>
              <a:rPr lang="en-US" sz="3200" dirty="0" err="1"/>
              <a:t>savremena</a:t>
            </a:r>
            <a:r>
              <a:rPr lang="en-US" sz="3200" dirty="0"/>
              <a:t> </a:t>
            </a:r>
            <a:r>
              <a:rPr lang="en-US" sz="3200" dirty="0" err="1"/>
              <a:t>monetarna</a:t>
            </a:r>
            <a:r>
              <a:rPr lang="en-US" sz="3200" dirty="0"/>
              <a:t> </a:t>
            </a:r>
            <a:r>
              <a:rPr lang="en-US" sz="3200" dirty="0" err="1"/>
              <a:t>politika</a:t>
            </a:r>
            <a:r>
              <a:rPr lang="en-US" sz="3200" dirty="0"/>
              <a:t> - </a:t>
            </a:r>
            <a:r>
              <a:rPr lang="en-US" sz="3200" dirty="0" err="1"/>
              <a:t>niske</a:t>
            </a:r>
            <a:r>
              <a:rPr lang="en-US" sz="3200" dirty="0"/>
              <a:t> </a:t>
            </a:r>
            <a:r>
              <a:rPr lang="en-US" sz="3200" dirty="0" err="1"/>
              <a:t>stope</a:t>
            </a:r>
            <a:r>
              <a:rPr lang="en-US" sz="3200" dirty="0"/>
              <a:t> </a:t>
            </a:r>
            <a:r>
              <a:rPr lang="en-US" sz="3200" dirty="0" err="1"/>
              <a:t>inflacije</a:t>
            </a:r>
            <a:endParaRPr lang="en-US" sz="3200" dirty="0"/>
          </a:p>
          <a:p>
            <a:pPr eaLnBrk="1" hangingPunct="1">
              <a:lnSpc>
                <a:spcPct val="80000"/>
              </a:lnSpc>
            </a:pPr>
            <a:r>
              <a:rPr lang="en-US" sz="3200" dirty="0" err="1"/>
              <a:t>Naravoučenije</a:t>
            </a:r>
            <a:r>
              <a:rPr lang="en-US" sz="3200" dirty="0"/>
              <a:t>: </a:t>
            </a:r>
            <a:r>
              <a:rPr lang="en-US" sz="3200" dirty="0" err="1"/>
              <a:t>Filipsova</a:t>
            </a:r>
            <a:r>
              <a:rPr lang="en-US" sz="3200" dirty="0"/>
              <a:t> </a:t>
            </a:r>
            <a:r>
              <a:rPr lang="en-US" sz="3200" dirty="0" err="1"/>
              <a:t>kriva</a:t>
            </a:r>
            <a:r>
              <a:rPr lang="en-US" sz="3200" dirty="0"/>
              <a:t> </a:t>
            </a:r>
            <a:r>
              <a:rPr lang="sr-Latn-RS" sz="3200" dirty="0"/>
              <a:t>će </a:t>
            </a:r>
            <a:r>
              <a:rPr lang="en-US" sz="3200" dirty="0" err="1"/>
              <a:t>postojati</a:t>
            </a:r>
            <a:r>
              <a:rPr lang="en-US" sz="3200" dirty="0"/>
              <a:t> </a:t>
            </a:r>
            <a:r>
              <a:rPr lang="en-US" sz="3200" dirty="0" err="1"/>
              <a:t>sve</a:t>
            </a:r>
            <a:r>
              <a:rPr lang="en-US" sz="3200" dirty="0"/>
              <a:t> </a:t>
            </a:r>
            <a:r>
              <a:rPr lang="en-US" sz="3200" dirty="0" err="1"/>
              <a:t>dok</a:t>
            </a:r>
            <a:r>
              <a:rPr lang="en-US" sz="3200" dirty="0"/>
              <a:t> </a:t>
            </a:r>
            <a:r>
              <a:rPr lang="en-US" sz="3200" dirty="0" err="1"/>
              <a:t>monetarne</a:t>
            </a:r>
            <a:r>
              <a:rPr lang="en-US" sz="3200" dirty="0"/>
              <a:t> </a:t>
            </a:r>
            <a:r>
              <a:rPr lang="en-US" sz="3200" dirty="0" err="1"/>
              <a:t>vlasti</a:t>
            </a:r>
            <a:r>
              <a:rPr lang="en-US" sz="3200" dirty="0"/>
              <a:t>, u </a:t>
            </a:r>
            <a:r>
              <a:rPr lang="en-US" sz="3200" dirty="0" err="1"/>
              <a:t>cilju</a:t>
            </a:r>
            <a:r>
              <a:rPr lang="en-US" sz="3200" dirty="0"/>
              <a:t> </a:t>
            </a:r>
            <a:r>
              <a:rPr lang="en-US" sz="3200" dirty="0" err="1"/>
              <a:t>neutralizacije</a:t>
            </a:r>
            <a:r>
              <a:rPr lang="en-US" sz="3200" dirty="0"/>
              <a:t> </a:t>
            </a:r>
            <a:r>
              <a:rPr lang="en-US" sz="3200" dirty="0" err="1"/>
              <a:t>privrednih</a:t>
            </a:r>
            <a:r>
              <a:rPr lang="en-US" sz="3200" dirty="0"/>
              <a:t> </a:t>
            </a:r>
            <a:r>
              <a:rPr lang="en-US" sz="3200" dirty="0" err="1"/>
              <a:t>ciklusa</a:t>
            </a:r>
            <a:r>
              <a:rPr lang="en-US" sz="3200" dirty="0"/>
              <a:t>, ne </a:t>
            </a:r>
            <a:r>
              <a:rPr lang="en-US" sz="3200" dirty="0" err="1"/>
              <a:t>posegnu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neopravdanom</a:t>
            </a:r>
            <a:r>
              <a:rPr lang="en-US" sz="3200" dirty="0"/>
              <a:t> </a:t>
            </a:r>
            <a:r>
              <a:rPr lang="en-US" sz="3200" dirty="0" err="1"/>
              <a:t>ekspanzijom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Slika 12.5</a:t>
            </a:r>
            <a:endParaRPr lang="en-GB"/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black">
          <a:xfrm>
            <a:off x="33338" y="762000"/>
            <a:ext cx="9110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3200" u="none">
                <a:solidFill>
                  <a:schemeClr val="bg1"/>
                </a:solidFill>
                <a:latin typeface="Arial" charset="0"/>
              </a:rPr>
              <a:t>Proširena Filipsova kriva </a:t>
            </a:r>
            <a:r>
              <a:rPr lang="de-DE" sz="3200" u="none">
                <a:solidFill>
                  <a:schemeClr val="bg1"/>
                </a:solidFill>
                <a:latin typeface="Arial" charset="0"/>
              </a:rPr>
              <a:t>i agregatna ponuda</a:t>
            </a:r>
            <a:endParaRPr lang="en-US" sz="32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4" name="Freeform 4"/>
          <p:cNvSpPr>
            <a:spLocks/>
          </p:cNvSpPr>
          <p:nvPr/>
        </p:nvSpPr>
        <p:spPr bwMode="auto">
          <a:xfrm>
            <a:off x="866775" y="1752600"/>
            <a:ext cx="3429000" cy="3505200"/>
          </a:xfrm>
          <a:custGeom>
            <a:avLst/>
            <a:gdLst>
              <a:gd name="T0" fmla="*/ 0 w 2160"/>
              <a:gd name="T1" fmla="*/ 0 h 2208"/>
              <a:gd name="T2" fmla="*/ 0 w 2160"/>
              <a:gd name="T3" fmla="*/ 3505200 h 2208"/>
              <a:gd name="T4" fmla="*/ 3429000 w 2160"/>
              <a:gd name="T5" fmla="*/ 3505200 h 2208"/>
              <a:gd name="T6" fmla="*/ 0 60000 65536"/>
              <a:gd name="T7" fmla="*/ 0 60000 65536"/>
              <a:gd name="T8" fmla="*/ 0 60000 65536"/>
              <a:gd name="T9" fmla="*/ 0 w 2160"/>
              <a:gd name="T10" fmla="*/ 0 h 2208"/>
              <a:gd name="T11" fmla="*/ 2160 w 2160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208">
                <a:moveTo>
                  <a:pt x="0" y="0"/>
                </a:moveTo>
                <a:lnTo>
                  <a:pt x="0" y="2208"/>
                </a:lnTo>
                <a:lnTo>
                  <a:pt x="2160" y="2208"/>
                </a:lnTo>
              </a:path>
            </a:pathLst>
          </a:custGeom>
          <a:noFill/>
          <a:ln w="28575">
            <a:solidFill>
              <a:srgbClr val="B590DA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105" name="Text Box 5"/>
          <p:cNvSpPr txBox="1">
            <a:spLocks noChangeArrowheads="1"/>
          </p:cNvSpPr>
          <p:nvPr/>
        </p:nvSpPr>
        <p:spPr bwMode="auto">
          <a:xfrm rot="-5400000">
            <a:off x="-693737" y="3040062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Inflacija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" name="Text Box 6"/>
          <p:cNvSpPr txBox="1">
            <a:spLocks noChangeArrowheads="1"/>
          </p:cNvSpPr>
          <p:nvPr/>
        </p:nvSpPr>
        <p:spPr bwMode="auto">
          <a:xfrm>
            <a:off x="3200400" y="5334000"/>
            <a:ext cx="1952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Nezaposlenost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7" name="Freeform 7"/>
          <p:cNvSpPr>
            <a:spLocks/>
          </p:cNvSpPr>
          <p:nvPr/>
        </p:nvSpPr>
        <p:spPr bwMode="auto">
          <a:xfrm>
            <a:off x="5438775" y="1752600"/>
            <a:ext cx="3429000" cy="3505200"/>
          </a:xfrm>
          <a:custGeom>
            <a:avLst/>
            <a:gdLst>
              <a:gd name="T0" fmla="*/ 0 w 2160"/>
              <a:gd name="T1" fmla="*/ 0 h 2208"/>
              <a:gd name="T2" fmla="*/ 0 w 2160"/>
              <a:gd name="T3" fmla="*/ 3505200 h 2208"/>
              <a:gd name="T4" fmla="*/ 3429000 w 2160"/>
              <a:gd name="T5" fmla="*/ 3505200 h 2208"/>
              <a:gd name="T6" fmla="*/ 0 60000 65536"/>
              <a:gd name="T7" fmla="*/ 0 60000 65536"/>
              <a:gd name="T8" fmla="*/ 0 60000 65536"/>
              <a:gd name="T9" fmla="*/ 0 w 2160"/>
              <a:gd name="T10" fmla="*/ 0 h 2208"/>
              <a:gd name="T11" fmla="*/ 2160 w 2160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208">
                <a:moveTo>
                  <a:pt x="0" y="0"/>
                </a:moveTo>
                <a:lnTo>
                  <a:pt x="0" y="2208"/>
                </a:lnTo>
                <a:lnTo>
                  <a:pt x="2160" y="2208"/>
                </a:lnTo>
              </a:path>
            </a:pathLst>
          </a:custGeom>
          <a:noFill/>
          <a:ln w="28575">
            <a:solidFill>
              <a:srgbClr val="B590DA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108" name="Text Box 8"/>
          <p:cNvSpPr txBox="1">
            <a:spLocks noChangeArrowheads="1"/>
          </p:cNvSpPr>
          <p:nvPr/>
        </p:nvSpPr>
        <p:spPr bwMode="auto">
          <a:xfrm rot="-5400000">
            <a:off x="3954462" y="4106862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 dirty="0" err="1">
                <a:solidFill>
                  <a:schemeClr val="bg1"/>
                </a:solidFill>
                <a:latin typeface="Arial" charset="0"/>
              </a:rPr>
              <a:t>Inflacija</a:t>
            </a:r>
            <a:endParaRPr lang="en-US" sz="2000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9" name="Text Box 9"/>
          <p:cNvSpPr txBox="1">
            <a:spLocks noChangeArrowheads="1"/>
          </p:cNvSpPr>
          <p:nvPr/>
        </p:nvSpPr>
        <p:spPr bwMode="auto">
          <a:xfrm>
            <a:off x="7800975" y="5334000"/>
            <a:ext cx="1143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Output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10" name="Text Box 10"/>
          <p:cNvSpPr txBox="1">
            <a:spLocks noChangeArrowheads="1"/>
          </p:cNvSpPr>
          <p:nvPr/>
        </p:nvSpPr>
        <p:spPr bwMode="auto">
          <a:xfrm>
            <a:off x="762000" y="5715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u="none">
                <a:solidFill>
                  <a:srgbClr val="B590DA"/>
                </a:solidFill>
                <a:latin typeface="Arial" charset="0"/>
              </a:rPr>
              <a:t>(a) Filipsova kriva</a:t>
            </a:r>
            <a:endParaRPr lang="en-US" sz="2400" u="none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4111" name="Text Box 11"/>
          <p:cNvSpPr txBox="1">
            <a:spLocks noChangeArrowheads="1"/>
          </p:cNvSpPr>
          <p:nvPr/>
        </p:nvSpPr>
        <p:spPr bwMode="auto">
          <a:xfrm>
            <a:off x="5334000" y="5715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u="none">
                <a:solidFill>
                  <a:srgbClr val="B590DA"/>
                </a:solidFill>
                <a:latin typeface="Arial" charset="0"/>
              </a:rPr>
              <a:t>(b) agregatna ponuda</a:t>
            </a:r>
            <a:endParaRPr lang="en-US" sz="2400" u="none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4112" name="Line 12"/>
          <p:cNvSpPr>
            <a:spLocks noChangeShapeType="1"/>
          </p:cNvSpPr>
          <p:nvPr/>
        </p:nvSpPr>
        <p:spPr bwMode="auto">
          <a:xfrm flipV="1">
            <a:off x="6073775" y="3436938"/>
            <a:ext cx="2536825" cy="1668462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113" name="Arc 13"/>
          <p:cNvSpPr>
            <a:spLocks/>
          </p:cNvSpPr>
          <p:nvPr/>
        </p:nvSpPr>
        <p:spPr bwMode="auto">
          <a:xfrm flipH="1" flipV="1">
            <a:off x="1447800" y="1524000"/>
            <a:ext cx="3581400" cy="3276600"/>
          </a:xfrm>
          <a:custGeom>
            <a:avLst/>
            <a:gdLst>
              <a:gd name="T0" fmla="*/ 244303703 w 20407"/>
              <a:gd name="T1" fmla="*/ 0 h 20091"/>
              <a:gd name="T2" fmla="*/ 628530633 w 20407"/>
              <a:gd name="T3" fmla="*/ 346088967 h 20091"/>
              <a:gd name="T4" fmla="*/ 0 w 20407"/>
              <a:gd name="T5" fmla="*/ 534373932 h 20091"/>
              <a:gd name="T6" fmla="*/ 0 60000 65536"/>
              <a:gd name="T7" fmla="*/ 0 60000 65536"/>
              <a:gd name="T8" fmla="*/ 0 60000 65536"/>
              <a:gd name="T9" fmla="*/ 0 w 20407"/>
              <a:gd name="T10" fmla="*/ 0 h 20091"/>
              <a:gd name="T11" fmla="*/ 20407 w 20407"/>
              <a:gd name="T12" fmla="*/ 20091 h 200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07" h="20091" fill="none" extrusionOk="0">
                <a:moveTo>
                  <a:pt x="7931" y="0"/>
                </a:moveTo>
                <a:cubicBezTo>
                  <a:pt x="13787" y="2312"/>
                  <a:pt x="18343" y="7063"/>
                  <a:pt x="20407" y="13011"/>
                </a:cubicBezTo>
              </a:path>
              <a:path w="20407" h="20091" stroke="0" extrusionOk="0">
                <a:moveTo>
                  <a:pt x="7931" y="0"/>
                </a:moveTo>
                <a:cubicBezTo>
                  <a:pt x="13787" y="2312"/>
                  <a:pt x="18343" y="7063"/>
                  <a:pt x="20407" y="13011"/>
                </a:cubicBezTo>
                <a:lnTo>
                  <a:pt x="0" y="20091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14" name="Text Box 14"/>
          <p:cNvSpPr txBox="1">
            <a:spLocks noChangeArrowheads="1"/>
          </p:cNvSpPr>
          <p:nvPr/>
        </p:nvSpPr>
        <p:spPr bwMode="blackWhite">
          <a:xfrm>
            <a:off x="3149600" y="42291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C</a:t>
            </a:r>
            <a:endParaRPr lang="en-US" sz="2400" i="1" u="none">
              <a:latin typeface="Arial" charset="0"/>
            </a:endParaRPr>
          </a:p>
        </p:txBody>
      </p:sp>
      <p:sp>
        <p:nvSpPr>
          <p:cNvPr id="4115" name="Oval 15"/>
          <p:cNvSpPr>
            <a:spLocks noChangeArrowheads="1"/>
          </p:cNvSpPr>
          <p:nvPr/>
        </p:nvSpPr>
        <p:spPr bwMode="blackWhite">
          <a:xfrm>
            <a:off x="2044700" y="369570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Text Box 16"/>
          <p:cNvSpPr txBox="1">
            <a:spLocks noChangeArrowheads="1"/>
          </p:cNvSpPr>
          <p:nvPr/>
        </p:nvSpPr>
        <p:spPr bwMode="blackWhite">
          <a:xfrm>
            <a:off x="2032000" y="33147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B</a:t>
            </a:r>
            <a:endParaRPr lang="en-US" sz="2400" i="1" u="none">
              <a:latin typeface="Arial" charset="0"/>
            </a:endParaRPr>
          </a:p>
        </p:txBody>
      </p:sp>
      <p:sp>
        <p:nvSpPr>
          <p:cNvPr id="4117" name="Oval 17"/>
          <p:cNvSpPr>
            <a:spLocks noChangeArrowheads="1"/>
          </p:cNvSpPr>
          <p:nvPr/>
        </p:nvSpPr>
        <p:spPr bwMode="blackWhite">
          <a:xfrm>
            <a:off x="3124200" y="453390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Line 18"/>
          <p:cNvSpPr>
            <a:spLocks noChangeShapeType="1"/>
          </p:cNvSpPr>
          <p:nvPr/>
        </p:nvSpPr>
        <p:spPr bwMode="auto">
          <a:xfrm flipV="1">
            <a:off x="2667000" y="4291013"/>
            <a:ext cx="0" cy="966787"/>
          </a:xfrm>
          <a:prstGeom prst="line">
            <a:avLst/>
          </a:prstGeom>
          <a:noFill/>
          <a:ln w="12700">
            <a:solidFill>
              <a:srgbClr val="B590D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19" name="Line 19"/>
          <p:cNvSpPr>
            <a:spLocks noChangeShapeType="1"/>
          </p:cNvSpPr>
          <p:nvPr/>
        </p:nvSpPr>
        <p:spPr bwMode="auto">
          <a:xfrm flipV="1">
            <a:off x="7315200" y="4303713"/>
            <a:ext cx="0" cy="954087"/>
          </a:xfrm>
          <a:prstGeom prst="line">
            <a:avLst/>
          </a:prstGeom>
          <a:noFill/>
          <a:ln w="12700">
            <a:solidFill>
              <a:srgbClr val="B590D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4098" name="Object 20"/>
          <p:cNvGraphicFramePr>
            <a:graphicFrameLocks noChangeAspect="1"/>
          </p:cNvGraphicFramePr>
          <p:nvPr/>
        </p:nvGraphicFramePr>
        <p:xfrm>
          <a:off x="2525713" y="5321300"/>
          <a:ext cx="3063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3" imgW="152280" imgH="203040" progId="">
                  <p:embed/>
                </p:oleObj>
              </mc:Choice>
              <mc:Fallback>
                <p:oleObj name="Equation" r:id="rId3" imgW="152280" imgH="20304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525713" y="5321300"/>
                        <a:ext cx="30638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1"/>
          <p:cNvGraphicFramePr>
            <a:graphicFrameLocks noChangeAspect="1"/>
          </p:cNvGraphicFramePr>
          <p:nvPr/>
        </p:nvGraphicFramePr>
        <p:xfrm>
          <a:off x="7161213" y="5334000"/>
          <a:ext cx="306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5" imgW="152280" imgH="190440" progId="">
                  <p:embed/>
                </p:oleObj>
              </mc:Choice>
              <mc:Fallback>
                <p:oleObj name="Equation" r:id="rId5" imgW="152280" imgH="19044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7161213" y="5334000"/>
                        <a:ext cx="3063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Line 22"/>
          <p:cNvSpPr>
            <a:spLocks noChangeShapeType="1"/>
          </p:cNvSpPr>
          <p:nvPr/>
        </p:nvSpPr>
        <p:spPr bwMode="auto">
          <a:xfrm flipH="1">
            <a:off x="838200" y="4279900"/>
            <a:ext cx="1828800" cy="0"/>
          </a:xfrm>
          <a:prstGeom prst="line">
            <a:avLst/>
          </a:prstGeom>
          <a:noFill/>
          <a:ln w="12700">
            <a:solidFill>
              <a:srgbClr val="B590D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H="1">
            <a:off x="5435600" y="4279900"/>
            <a:ext cx="1890713" cy="0"/>
          </a:xfrm>
          <a:prstGeom prst="line">
            <a:avLst/>
          </a:prstGeom>
          <a:noFill/>
          <a:ln w="12700">
            <a:solidFill>
              <a:srgbClr val="B590D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4100" name="Object 26"/>
          <p:cNvGraphicFramePr>
            <a:graphicFrameLocks noChangeAspect="1"/>
          </p:cNvGraphicFramePr>
          <p:nvPr/>
        </p:nvGraphicFramePr>
        <p:xfrm>
          <a:off x="531813" y="4127500"/>
          <a:ext cx="3063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7" imgW="152280" imgH="164880" progId="">
                  <p:embed/>
                </p:oleObj>
              </mc:Choice>
              <mc:Fallback>
                <p:oleObj name="Equation" r:id="rId7" imgW="152280" imgH="16488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31813" y="4127500"/>
                        <a:ext cx="3063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27"/>
          <p:cNvGraphicFramePr>
            <a:graphicFrameLocks noChangeAspect="1"/>
          </p:cNvGraphicFramePr>
          <p:nvPr/>
        </p:nvGraphicFramePr>
        <p:xfrm>
          <a:off x="5105400" y="4127500"/>
          <a:ext cx="3063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9" imgW="152280" imgH="164880" progId="">
                  <p:embed/>
                </p:oleObj>
              </mc:Choice>
              <mc:Fallback>
                <p:oleObj name="Equation" r:id="rId9" imgW="152280" imgH="164880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105400" y="4127500"/>
                        <a:ext cx="3063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Oval 28"/>
          <p:cNvSpPr>
            <a:spLocks noChangeArrowheads="1"/>
          </p:cNvSpPr>
          <p:nvPr/>
        </p:nvSpPr>
        <p:spPr bwMode="blackWhite">
          <a:xfrm>
            <a:off x="2606675" y="422275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Text Box 29"/>
          <p:cNvSpPr txBox="1">
            <a:spLocks noChangeArrowheads="1"/>
          </p:cNvSpPr>
          <p:nvPr/>
        </p:nvSpPr>
        <p:spPr bwMode="blackWhite">
          <a:xfrm>
            <a:off x="2590800" y="38481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A</a:t>
            </a:r>
            <a:endParaRPr lang="en-US" sz="2400" i="1" u="none">
              <a:latin typeface="Arial" charset="0"/>
            </a:endParaRPr>
          </a:p>
        </p:txBody>
      </p:sp>
      <p:sp>
        <p:nvSpPr>
          <p:cNvPr id="4124" name="Oval 30"/>
          <p:cNvSpPr>
            <a:spLocks noChangeArrowheads="1"/>
          </p:cNvSpPr>
          <p:nvPr/>
        </p:nvSpPr>
        <p:spPr bwMode="blackWhite">
          <a:xfrm>
            <a:off x="7251700" y="422910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Text Box 31"/>
          <p:cNvSpPr txBox="1">
            <a:spLocks noChangeArrowheads="1"/>
          </p:cNvSpPr>
          <p:nvPr/>
        </p:nvSpPr>
        <p:spPr bwMode="blackWhite">
          <a:xfrm>
            <a:off x="6858000" y="38481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A</a:t>
            </a:r>
            <a:endParaRPr lang="en-US" sz="2400" i="1" u="none">
              <a:latin typeface="Arial" charset="0"/>
            </a:endParaRPr>
          </a:p>
        </p:txBody>
      </p:sp>
      <p:sp>
        <p:nvSpPr>
          <p:cNvPr id="4126" name="Oval 32"/>
          <p:cNvSpPr>
            <a:spLocks noChangeArrowheads="1"/>
          </p:cNvSpPr>
          <p:nvPr/>
        </p:nvSpPr>
        <p:spPr bwMode="blackWhite">
          <a:xfrm>
            <a:off x="8089900" y="368935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blackWhite">
          <a:xfrm>
            <a:off x="7737475" y="3352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B</a:t>
            </a:r>
            <a:endParaRPr lang="en-US" sz="2400" i="1" u="none">
              <a:latin typeface="Arial" charset="0"/>
            </a:endParaRPr>
          </a:p>
        </p:txBody>
      </p:sp>
      <p:sp>
        <p:nvSpPr>
          <p:cNvPr id="4128" name="Text Box 34"/>
          <p:cNvSpPr txBox="1">
            <a:spLocks noChangeArrowheads="1"/>
          </p:cNvSpPr>
          <p:nvPr/>
        </p:nvSpPr>
        <p:spPr bwMode="blackWhite">
          <a:xfrm>
            <a:off x="6372225" y="42291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C</a:t>
            </a:r>
            <a:endParaRPr lang="en-US" sz="2400" i="1" u="none">
              <a:latin typeface="Arial" charset="0"/>
            </a:endParaRPr>
          </a:p>
        </p:txBody>
      </p:sp>
      <p:sp>
        <p:nvSpPr>
          <p:cNvPr id="4129" name="Oval 35"/>
          <p:cNvSpPr>
            <a:spLocks noChangeArrowheads="1"/>
          </p:cNvSpPr>
          <p:nvPr/>
        </p:nvSpPr>
        <p:spPr bwMode="blackWhite">
          <a:xfrm>
            <a:off x="6756400" y="455295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Text Box 36"/>
          <p:cNvSpPr txBox="1">
            <a:spLocks noChangeArrowheads="1"/>
          </p:cNvSpPr>
          <p:nvPr/>
        </p:nvSpPr>
        <p:spPr bwMode="blackWhite">
          <a:xfrm>
            <a:off x="8382000" y="30321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i="1" u="none">
                <a:solidFill>
                  <a:srgbClr val="B590DA"/>
                </a:solidFill>
                <a:latin typeface="Arial" charset="0"/>
              </a:rPr>
              <a:t>AS</a:t>
            </a:r>
            <a:endParaRPr lang="en-US" sz="2000" i="1" u="none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4131" name="Rectangle 37"/>
          <p:cNvSpPr>
            <a:spLocks noChangeArrowheads="1"/>
          </p:cNvSpPr>
          <p:nvPr/>
        </p:nvSpPr>
        <p:spPr bwMode="auto">
          <a:xfrm>
            <a:off x="0" y="61563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none"/>
              <a:t>kada output</a:t>
            </a:r>
            <a:r>
              <a:rPr lang="sr-Latn-CS" sz="2000" u="none"/>
              <a:t> </a:t>
            </a:r>
            <a:r>
              <a:rPr lang="en-US" sz="2000" u="none"/>
              <a:t>raste brže od trenda, nezaposlenost pada (Okunov</a:t>
            </a:r>
            <a:r>
              <a:rPr lang="sr-Latn-CS" sz="2000" u="none"/>
              <a:t> </a:t>
            </a:r>
            <a:r>
              <a:rPr lang="en-US" sz="2000" u="none"/>
              <a:t>zakon) a inflacija raste (Filipsova kriva).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1" cstate="print"/>
          <a:srcRect l="50417" t="58889" r="35482" b="29630"/>
          <a:stretch>
            <a:fillRect/>
          </a:stretch>
        </p:blipFill>
        <p:spPr bwMode="auto">
          <a:xfrm>
            <a:off x="1600200" y="1295400"/>
            <a:ext cx="3810000" cy="174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/>
          <p:nvPr/>
        </p:nvCxnSpPr>
        <p:spPr bwMode="auto">
          <a:xfrm>
            <a:off x="2767914" y="1828800"/>
            <a:ext cx="15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3581400" y="3048000"/>
            <a:ext cx="152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811162" y="2759676"/>
            <a:ext cx="15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5410200" y="152227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800" dirty="0" err="1"/>
              <a:t>parametri</a:t>
            </a:r>
            <a:r>
              <a:rPr lang="en-GB" sz="1800" dirty="0"/>
              <a:t> </a:t>
            </a:r>
            <a:r>
              <a:rPr lang="en-GB" sz="1800" i="1" dirty="0"/>
              <a:t>a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i="1" dirty="0"/>
              <a:t>b </a:t>
            </a:r>
            <a:r>
              <a:rPr lang="sr-Latn-RS" sz="1800" i="1" dirty="0"/>
              <a:t>- </a:t>
            </a:r>
            <a:r>
              <a:rPr lang="en-GB" sz="1800" dirty="0" err="1"/>
              <a:t>opisuju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br>
              <a:rPr lang="en-GB" sz="1800" dirty="0"/>
            </a:br>
            <a:r>
              <a:rPr lang="en-GB" sz="1800" dirty="0"/>
              <a:t>mark-</a:t>
            </a:r>
            <a:r>
              <a:rPr lang="en-GB" sz="1800" dirty="0" err="1"/>
              <a:t>apovi</a:t>
            </a:r>
            <a:r>
              <a:rPr lang="en-GB" sz="1800" dirty="0"/>
              <a:t> </a:t>
            </a:r>
            <a:r>
              <a:rPr lang="sr-Latn-RS" sz="1800" dirty="0"/>
              <a:t>reaguju</a:t>
            </a:r>
          </a:p>
          <a:p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ciklične</a:t>
            </a:r>
            <a:r>
              <a:rPr lang="en-GB" sz="1800" dirty="0"/>
              <a:t> </a:t>
            </a:r>
            <a:r>
              <a:rPr lang="en-GB" sz="1800" dirty="0" err="1"/>
              <a:t>fluktuacije</a:t>
            </a:r>
            <a:r>
              <a:rPr lang="en-GB" sz="1800" dirty="0"/>
              <a:t>, </a:t>
            </a:r>
            <a:endParaRPr lang="sr-Latn-RS" sz="1800" dirty="0"/>
          </a:p>
          <a:p>
            <a:pPr>
              <a:buFontTx/>
              <a:buChar char="-"/>
            </a:pPr>
            <a:r>
              <a:rPr lang="sr-Latn-RS" sz="1800" dirty="0"/>
              <a:t>viso</a:t>
            </a:r>
            <a:r>
              <a:rPr lang="en-GB" sz="1800" dirty="0"/>
              <a:t>k </a:t>
            </a:r>
            <a:r>
              <a:rPr lang="en-GB" sz="1800" dirty="0" err="1"/>
              <a:t>nivo</a:t>
            </a:r>
            <a:r>
              <a:rPr lang="en-GB" sz="1800" dirty="0"/>
              <a:t> </a:t>
            </a:r>
            <a:r>
              <a:rPr lang="en-GB" sz="1800" dirty="0" err="1"/>
              <a:t>aktivnosti</a:t>
            </a:r>
            <a:r>
              <a:rPr lang="en-GB" sz="1800" dirty="0"/>
              <a:t> </a:t>
            </a:r>
            <a:r>
              <a:rPr lang="en-GB" sz="1800" dirty="0" err="1"/>
              <a:t>dovodi</a:t>
            </a:r>
            <a:r>
              <a:rPr lang="en-GB" sz="1800" dirty="0"/>
              <a:t> </a:t>
            </a:r>
            <a:endParaRPr lang="sr-Latn-RS" sz="1800" dirty="0"/>
          </a:p>
          <a:p>
            <a:pPr>
              <a:buFontTx/>
              <a:buChar char="-"/>
            </a:pPr>
            <a:r>
              <a:rPr lang="sr-Latn-RS" sz="1800" dirty="0"/>
              <a:t>do </a:t>
            </a:r>
            <a:r>
              <a:rPr lang="en-GB" sz="1800" dirty="0" err="1"/>
              <a:t>većih</a:t>
            </a:r>
            <a:r>
              <a:rPr lang="en-GB" sz="1800" dirty="0"/>
              <a:t> </a:t>
            </a:r>
            <a:r>
              <a:rPr lang="en-GB" sz="1800" dirty="0" err="1"/>
              <a:t>markapova</a:t>
            </a:r>
            <a:r>
              <a:rPr lang="en-GB" sz="1800" dirty="0"/>
              <a:t>.</a:t>
            </a:r>
            <a:br>
              <a:rPr lang="en-GB" sz="1800" dirty="0"/>
            </a:br>
            <a:br>
              <a:rPr lang="en-GB" sz="1800" dirty="0"/>
            </a:br>
            <a:endParaRPr lang="en-GB" sz="1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4275" name="Picture 2" descr="slide_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3886200" cy="533400"/>
          </a:xfrm>
        </p:spPr>
        <p:txBody>
          <a:bodyPr/>
          <a:lstStyle/>
          <a:p>
            <a:r>
              <a:rPr lang="en-US" b="1"/>
              <a:t>Stvarna inflacija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" y="1905000"/>
            <a:ext cx="50831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4648200"/>
            <a:ext cx="5194300" cy="2133600"/>
          </a:xfrm>
          <a:noFill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143000" y="3657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b="1" u="none" kern="0" dirty="0" err="1">
                <a:solidFill>
                  <a:srgbClr val="DBC9ED"/>
                </a:solidFill>
                <a:latin typeface="+mj-lt"/>
                <a:ea typeface="+mj-ea"/>
                <a:cs typeface="+mj-cs"/>
              </a:rPr>
              <a:t>Bazna</a:t>
            </a:r>
            <a:r>
              <a:rPr lang="en-US" sz="2000" b="1" u="none" kern="0" dirty="0">
                <a:solidFill>
                  <a:srgbClr val="DBC9ED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u="none" kern="0" dirty="0" err="1">
                <a:solidFill>
                  <a:srgbClr val="DBC9ED"/>
                </a:solidFill>
                <a:latin typeface="+mj-lt"/>
                <a:ea typeface="+mj-ea"/>
                <a:cs typeface="+mj-cs"/>
              </a:rPr>
              <a:t>inflacija</a:t>
            </a:r>
            <a:r>
              <a:rPr lang="sr-Latn-RS" sz="2000" b="1" u="none" kern="0" dirty="0">
                <a:solidFill>
                  <a:srgbClr val="DBC9ED"/>
                </a:solidFill>
                <a:latin typeface="+mj-lt"/>
                <a:ea typeface="+mj-ea"/>
                <a:cs typeface="+mj-cs"/>
              </a:rPr>
              <a:t>- NOSEĆA INFLACIJA</a:t>
            </a:r>
          </a:p>
          <a:p>
            <a:pPr eaLnBrk="0" hangingPunct="0">
              <a:defRPr/>
            </a:pPr>
            <a:r>
              <a:rPr lang="sr-Latn-RS" sz="2000" b="1" u="none" kern="0" dirty="0">
                <a:solidFill>
                  <a:srgbClr val="DBC9ED"/>
                </a:solidFill>
                <a:latin typeface="+mj-lt"/>
                <a:ea typeface="+mj-ea"/>
                <a:cs typeface="+mj-cs"/>
              </a:rPr>
              <a:t>CORE                  UNDERLYING</a:t>
            </a:r>
            <a:endParaRPr lang="en-US" sz="2000" b="1" u="none" kern="0" dirty="0">
              <a:solidFill>
                <a:srgbClr val="DBC9ED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4088" y="990600"/>
            <a:ext cx="4060825" cy="2052638"/>
          </a:xfrm>
          <a:noFill/>
        </p:spPr>
      </p:pic>
      <p:sp>
        <p:nvSpPr>
          <p:cNvPr id="74756" name="Rectangle 6"/>
          <p:cNvSpPr>
            <a:spLocks noChangeArrowheads="1"/>
          </p:cNvSpPr>
          <p:nvPr/>
        </p:nvSpPr>
        <p:spPr bwMode="auto">
          <a:xfrm>
            <a:off x="762000" y="3581400"/>
            <a:ext cx="6096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Kada rastavimo stopu inflacije, vidimo da ona zavisi</a:t>
            </a:r>
          </a:p>
          <a:p>
            <a:r>
              <a:rPr lang="pl-PL"/>
              <a:t>od bazične inflacije i od faze privrednog ciklusa.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bazična</a:t>
            </a:r>
            <a:r>
              <a:rPr lang="en-US" dirty="0"/>
              <a:t> </a:t>
            </a:r>
            <a:r>
              <a:rPr lang="en-US" dirty="0" err="1"/>
              <a:t>inflacija</a:t>
            </a:r>
            <a:endParaRPr lang="sr-Latn-RS" dirty="0"/>
          </a:p>
          <a:p>
            <a:r>
              <a:rPr lang="en-GB" dirty="0"/>
              <a:t>N</a:t>
            </a:r>
            <a:r>
              <a:rPr lang="sr-Latn-RS" dirty="0"/>
              <a:t>oseća</a:t>
            </a:r>
          </a:p>
          <a:p>
            <a:r>
              <a:rPr lang="en-GB" dirty="0"/>
              <a:t>B</a:t>
            </a:r>
            <a:r>
              <a:rPr lang="sr-Latn-RS" dirty="0"/>
              <a:t>asic</a:t>
            </a:r>
          </a:p>
          <a:p>
            <a:r>
              <a:rPr lang="en-GB" dirty="0"/>
              <a:t>U</a:t>
            </a:r>
            <a:r>
              <a:rPr lang="sr-Latn-RS" dirty="0"/>
              <a:t>nderlying inflation</a:t>
            </a:r>
            <a:endParaRPr lang="en-US" dirty="0"/>
          </a:p>
          <a:p>
            <a:r>
              <a:rPr lang="en-US" dirty="0" err="1"/>
              <a:t>Inkorporira</a:t>
            </a:r>
            <a:r>
              <a:rPr lang="en-US" dirty="0"/>
              <a:t> </a:t>
            </a:r>
            <a:r>
              <a:rPr lang="en-US" dirty="0" err="1"/>
              <a:t>budućnost</a:t>
            </a:r>
            <a:r>
              <a:rPr lang="en-US" dirty="0"/>
              <a:t>: </a:t>
            </a:r>
            <a:r>
              <a:rPr lang="en-US" dirty="0" err="1"/>
              <a:t>pregovarači</a:t>
            </a:r>
            <a:r>
              <a:rPr lang="en-US" dirty="0"/>
              <a:t> u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pokušavaju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pl-PL" dirty="0" err="1"/>
              <a:t>preciznije</a:t>
            </a:r>
            <a:r>
              <a:rPr lang="pl-PL" dirty="0"/>
              <a:t> </a:t>
            </a:r>
            <a:r>
              <a:rPr lang="pl-PL" dirty="0" err="1"/>
              <a:t>procene</a:t>
            </a:r>
            <a:r>
              <a:rPr lang="pl-PL" dirty="0"/>
              <a:t> </a:t>
            </a:r>
            <a:r>
              <a:rPr lang="pl-PL" dirty="0" err="1"/>
              <a:t>promen</a:t>
            </a:r>
            <a:r>
              <a:rPr lang="en-US" dirty="0"/>
              <a:t>e</a:t>
            </a:r>
            <a:r>
              <a:rPr lang="pl-PL" dirty="0"/>
              <a:t> cena </a:t>
            </a:r>
            <a:endParaRPr lang="en-US" dirty="0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5100" y="1066800"/>
            <a:ext cx="32131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6629400" cy="4267200"/>
          </a:xfrm>
        </p:spPr>
        <p:txBody>
          <a:bodyPr/>
          <a:lstStyle/>
          <a:p>
            <a:r>
              <a:rPr lang="pl-PL"/>
              <a:t>Bazična inflacija</a:t>
            </a:r>
            <a:r>
              <a:rPr lang="en-US"/>
              <a:t> </a:t>
            </a:r>
            <a:r>
              <a:rPr lang="vi-VN"/>
              <a:t>takođe sadrži prošlost: ako je, tokom protekle</a:t>
            </a:r>
          </a:p>
          <a:p>
            <a:r>
              <a:rPr lang="en-US"/>
              <a:t>runde pregovora, buduća inflacija bila potcenjena,</a:t>
            </a:r>
          </a:p>
          <a:p>
            <a:r>
              <a:rPr lang="pl-PL"/>
              <a:t>zaposleni su time bili kažnjeni, dok je u suprotnom</a:t>
            </a:r>
          </a:p>
          <a:p>
            <a:r>
              <a:rPr lang="en-US"/>
              <a:t>slučaju „stradao” profit</a:t>
            </a:r>
          </a:p>
          <a:p>
            <a:endParaRPr lang="en-US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700" y="1066800"/>
            <a:ext cx="32131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Ključni pojmovi</a:t>
            </a:r>
            <a:r>
              <a:rPr lang="en-US" dirty="0"/>
              <a:t> – </a:t>
            </a:r>
            <a:r>
              <a:rPr lang="en-US" dirty="0" err="1"/>
              <a:t>ciklus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inflacija</a:t>
            </a:r>
            <a:endParaRPr lang="sr-Latn-CS" dirty="0"/>
          </a:p>
          <a:p>
            <a:pPr lvl="1">
              <a:defRPr/>
            </a:pPr>
            <a:r>
              <a:rPr lang="sr-Latn-CS" dirty="0"/>
              <a:t>Recesija</a:t>
            </a:r>
            <a:r>
              <a:rPr lang="en-US" dirty="0"/>
              <a:t> - p</a:t>
            </a:r>
            <a:r>
              <a:rPr lang="sr-Latn-CS" dirty="0" err="1"/>
              <a:t>rosperitet</a:t>
            </a:r>
            <a:endParaRPr lang="sr-Latn-CS" dirty="0"/>
          </a:p>
          <a:p>
            <a:pPr lvl="1">
              <a:defRPr/>
            </a:pPr>
            <a:endParaRPr lang="sr-Latn-CS" dirty="0"/>
          </a:p>
          <a:p>
            <a:pPr lvl="1">
              <a:defRPr/>
            </a:pPr>
            <a:r>
              <a:rPr lang="sr-Latn-CS" dirty="0"/>
              <a:t>Kako ih definišemo</a:t>
            </a:r>
          </a:p>
          <a:p>
            <a:pPr lvl="1">
              <a:defRPr/>
            </a:pPr>
            <a:r>
              <a:rPr lang="sr-Latn-CS" dirty="0"/>
              <a:t>Kao Y-Y</a:t>
            </a:r>
            <a:r>
              <a:rPr lang="en-US" dirty="0"/>
              <a:t>&gt;0, </a:t>
            </a:r>
            <a:r>
              <a:rPr lang="en-US" dirty="0" err="1">
                <a:latin typeface="Symbol" pitchFamily="18" charset="2"/>
              </a:rPr>
              <a:t>q+g</a:t>
            </a:r>
            <a:r>
              <a:rPr lang="en-US" dirty="0">
                <a:latin typeface="Symbol" pitchFamily="18" charset="2"/>
              </a:rPr>
              <a:t> - </a:t>
            </a:r>
            <a:r>
              <a:rPr lang="en-US" dirty="0" err="1">
                <a:latin typeface="+mj-lt"/>
              </a:rPr>
              <a:t>rastu</a:t>
            </a:r>
            <a:endParaRPr lang="en-US" dirty="0"/>
          </a:p>
          <a:p>
            <a:pPr lvl="1">
              <a:defRPr/>
            </a:pPr>
            <a:r>
              <a:rPr lang="en-US" dirty="0" err="1"/>
              <a:t>Odnosno</a:t>
            </a:r>
            <a:r>
              <a:rPr lang="en-US" dirty="0"/>
              <a:t> U-U &gt;0, </a:t>
            </a:r>
            <a:r>
              <a:rPr lang="en-US" dirty="0" err="1">
                <a:latin typeface="Symbol" pitchFamily="18" charset="2"/>
              </a:rPr>
              <a:t>q+g</a:t>
            </a:r>
            <a:r>
              <a:rPr lang="en-US" dirty="0">
                <a:latin typeface="Symbol" pitchFamily="18" charset="2"/>
              </a:rPr>
              <a:t> - </a:t>
            </a:r>
            <a:r>
              <a:rPr lang="en-US" dirty="0" err="1"/>
              <a:t>padaju</a:t>
            </a:r>
            <a:endParaRPr lang="en-US" dirty="0"/>
          </a:p>
          <a:p>
            <a:pPr lvl="1">
              <a:defRPr/>
            </a:pPr>
            <a:endParaRPr lang="en-US" dirty="0"/>
          </a:p>
        </p:txBody>
      </p:sp>
      <p:cxnSp>
        <p:nvCxnSpPr>
          <p:cNvPr id="77828" name="Straight Connector 3"/>
          <p:cNvCxnSpPr>
            <a:cxnSpLocks noChangeShapeType="1"/>
          </p:cNvCxnSpPr>
          <p:nvPr/>
        </p:nvCxnSpPr>
        <p:spPr bwMode="auto">
          <a:xfrm rot="10800000">
            <a:off x="2895600" y="4265613"/>
            <a:ext cx="304800" cy="1587"/>
          </a:xfrm>
          <a:prstGeom prst="line">
            <a:avLst/>
          </a:prstGeom>
          <a:noFill/>
          <a:ln w="38100" algn="ctr">
            <a:solidFill>
              <a:srgbClr val="FCE78C"/>
            </a:solidFill>
            <a:round/>
            <a:headEnd/>
            <a:tailEnd/>
          </a:ln>
        </p:spPr>
      </p:cxnSp>
      <p:cxnSp>
        <p:nvCxnSpPr>
          <p:cNvPr id="77829" name="Straight Connector 4"/>
          <p:cNvCxnSpPr>
            <a:cxnSpLocks noChangeShapeType="1"/>
          </p:cNvCxnSpPr>
          <p:nvPr/>
        </p:nvCxnSpPr>
        <p:spPr bwMode="auto">
          <a:xfrm rot="10800000">
            <a:off x="3962400" y="4951413"/>
            <a:ext cx="304800" cy="1587"/>
          </a:xfrm>
          <a:prstGeom prst="line">
            <a:avLst/>
          </a:prstGeom>
          <a:noFill/>
          <a:ln w="38100" algn="ctr">
            <a:solidFill>
              <a:srgbClr val="FCE78C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7724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A inflacija onda postaje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114425" y="3108325"/>
            <a:ext cx="34417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u="none"/>
              <a:t>π = π − a(Y </a:t>
            </a:r>
            <a:r>
              <a:rPr lang="en-US" u="none"/>
              <a:t>–Y)</a:t>
            </a:r>
          </a:p>
          <a:p>
            <a:r>
              <a:rPr lang="pl-PL"/>
              <a:t>ili </a:t>
            </a:r>
            <a:endParaRPr lang="en-US"/>
          </a:p>
          <a:p>
            <a:r>
              <a:rPr lang="pl-PL" u="none"/>
              <a:t>π = π − b(U − </a:t>
            </a:r>
            <a:r>
              <a:rPr lang="en-US" u="none"/>
              <a:t>U</a:t>
            </a:r>
            <a:r>
              <a:rPr lang="pl-PL" u="none"/>
              <a:t>).</a:t>
            </a:r>
            <a:endParaRPr lang="en-US" u="none"/>
          </a:p>
        </p:txBody>
      </p:sp>
      <p:cxnSp>
        <p:nvCxnSpPr>
          <p:cNvPr id="78853" name="Straight Connector 4"/>
          <p:cNvCxnSpPr>
            <a:cxnSpLocks noChangeShapeType="1"/>
          </p:cNvCxnSpPr>
          <p:nvPr/>
        </p:nvCxnSpPr>
        <p:spPr bwMode="auto">
          <a:xfrm rot="10800000">
            <a:off x="3810000" y="4265613"/>
            <a:ext cx="304800" cy="1587"/>
          </a:xfrm>
          <a:prstGeom prst="line">
            <a:avLst/>
          </a:prstGeom>
          <a:noFill/>
          <a:ln w="38100" algn="ctr">
            <a:solidFill>
              <a:srgbClr val="FCE78C"/>
            </a:solidFill>
            <a:round/>
            <a:headEnd/>
            <a:tailEnd/>
          </a:ln>
        </p:spPr>
      </p:cxnSp>
      <p:cxnSp>
        <p:nvCxnSpPr>
          <p:cNvPr id="78854" name="Straight Connector 5"/>
          <p:cNvCxnSpPr>
            <a:cxnSpLocks noChangeShapeType="1"/>
          </p:cNvCxnSpPr>
          <p:nvPr/>
        </p:nvCxnSpPr>
        <p:spPr bwMode="auto">
          <a:xfrm rot="10800000">
            <a:off x="3657600" y="3200400"/>
            <a:ext cx="304800" cy="1588"/>
          </a:xfrm>
          <a:prstGeom prst="line">
            <a:avLst/>
          </a:prstGeom>
          <a:noFill/>
          <a:ln w="38100" algn="ctr">
            <a:solidFill>
              <a:srgbClr val="FCE78C"/>
            </a:solidFill>
            <a:round/>
            <a:headEnd/>
            <a:tailEnd/>
          </a:ln>
        </p:spPr>
      </p:cxnSp>
      <p:cxnSp>
        <p:nvCxnSpPr>
          <p:cNvPr id="78855" name="Straight Connector 6"/>
          <p:cNvCxnSpPr>
            <a:cxnSpLocks noChangeShapeType="1"/>
          </p:cNvCxnSpPr>
          <p:nvPr/>
        </p:nvCxnSpPr>
        <p:spPr bwMode="auto">
          <a:xfrm rot="10800000">
            <a:off x="1905000" y="4343400"/>
            <a:ext cx="228600" cy="1588"/>
          </a:xfrm>
          <a:prstGeom prst="line">
            <a:avLst/>
          </a:prstGeom>
          <a:noFill/>
          <a:ln w="38100" algn="ctr">
            <a:solidFill>
              <a:srgbClr val="FCE78C"/>
            </a:solidFill>
            <a:round/>
            <a:headEnd/>
            <a:tailEnd/>
          </a:ln>
        </p:spPr>
      </p:cxnSp>
      <p:cxnSp>
        <p:nvCxnSpPr>
          <p:cNvPr id="78856" name="Straight Connector 7"/>
          <p:cNvCxnSpPr>
            <a:cxnSpLocks noChangeShapeType="1"/>
          </p:cNvCxnSpPr>
          <p:nvPr/>
        </p:nvCxnSpPr>
        <p:spPr bwMode="auto">
          <a:xfrm rot="10800000">
            <a:off x="1905000" y="3276600"/>
            <a:ext cx="228600" cy="1588"/>
          </a:xfrm>
          <a:prstGeom prst="line">
            <a:avLst/>
          </a:prstGeom>
          <a:noFill/>
          <a:ln w="38100" algn="ctr">
            <a:solidFill>
              <a:srgbClr val="FCE78C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5313" y="762000"/>
            <a:ext cx="5373687" cy="2519363"/>
          </a:xfrm>
          <a:noFill/>
        </p:spPr>
      </p:pic>
      <p:pic>
        <p:nvPicPr>
          <p:cNvPr id="4" name="Picture 2" descr="slide_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4290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/>
              <a:t>Na dugi rok  va</a:t>
            </a:r>
            <a:r>
              <a:rPr lang="sr-Latn-CS" sz="3600"/>
              <a:t>ži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/>
              <a:t>π = μ − </a:t>
            </a:r>
            <a:r>
              <a:rPr lang="en-US" sz="3600" i="1"/>
              <a:t>g</a:t>
            </a:r>
            <a:r>
              <a:rPr lang="sr-Latn-CS" sz="3600" i="1"/>
              <a:t>,</a:t>
            </a:r>
            <a:endParaRPr lang="en-US" sz="36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/>
              <a:t>ali kako se u stvari dostiže dugi rok? Upravo</a:t>
            </a:r>
            <a:r>
              <a:rPr lang="sr-Latn-CS" sz="3600"/>
              <a:t> </a:t>
            </a:r>
            <a:r>
              <a:rPr lang="en-US" sz="3600"/>
              <a:t>to je tema ovog poglavlja.</a:t>
            </a:r>
            <a:endParaRPr lang="sr-Latn-CS" sz="36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36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36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3600"/>
              <a:t> tražimo </a:t>
            </a:r>
            <a:r>
              <a:rPr lang="en-US" sz="3600"/>
              <a:t>šta izaziva inflaciju i ispitujemo njenu postojanost.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/>
              <a:t>Ostali troškovi</a:t>
            </a:r>
          </a:p>
          <a:p>
            <a:r>
              <a:rPr lang="en-US"/>
              <a:t>najbolje je tretirati kao zbir</a:t>
            </a:r>
          </a:p>
          <a:p>
            <a:r>
              <a:rPr lang="pl-PL"/>
              <a:t>bazične inflacije u i dodatne komponente </a:t>
            </a:r>
            <a:r>
              <a:rPr lang="en-US" i="1"/>
              <a:t>s — kojom ćemo obuhvatiti šokove</a:t>
            </a:r>
            <a:r>
              <a:rPr lang="sr-Latn-CS" i="1"/>
              <a:t> </a:t>
            </a:r>
            <a:r>
              <a:rPr lang="en-US"/>
              <a:t>na strani ponude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err="1"/>
              <a:t>Pretpostavimo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vlada</a:t>
            </a:r>
            <a:r>
              <a:rPr lang="en-US" sz="2800" dirty="0"/>
              <a:t> </a:t>
            </a:r>
            <a:r>
              <a:rPr lang="en-US" sz="2800" dirty="0" err="1"/>
              <a:t>potceni</a:t>
            </a:r>
            <a:r>
              <a:rPr lang="en-US" sz="2800" dirty="0"/>
              <a:t> </a:t>
            </a:r>
            <a:r>
              <a:rPr lang="en-US" sz="2800" dirty="0" err="1"/>
              <a:t>ravnotežnu</a:t>
            </a:r>
            <a:r>
              <a:rPr lang="en-US" sz="2800" dirty="0"/>
              <a:t> </a:t>
            </a:r>
            <a:r>
              <a:rPr lang="en-US" sz="2800" dirty="0" err="1"/>
              <a:t>stopu</a:t>
            </a:r>
            <a:r>
              <a:rPr lang="en-US" sz="2800" dirty="0"/>
              <a:t> </a:t>
            </a:r>
            <a:r>
              <a:rPr lang="en-US" sz="2800" dirty="0" err="1"/>
              <a:t>nezaposlenosti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pokuša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smanji</a:t>
            </a:r>
            <a:r>
              <a:rPr lang="en-US" sz="2800" dirty="0"/>
              <a:t> </a:t>
            </a:r>
            <a:r>
              <a:rPr lang="en-US" sz="2800" dirty="0" err="1"/>
              <a:t>nezaposlenost</a:t>
            </a:r>
            <a:r>
              <a:rPr lang="en-US" sz="2800" dirty="0"/>
              <a:t> </a:t>
            </a:r>
            <a:r>
              <a:rPr lang="en-US" sz="2800" dirty="0" err="1"/>
              <a:t>ispod</a:t>
            </a:r>
            <a:r>
              <a:rPr lang="en-US" sz="2800" dirty="0"/>
              <a:t> </a:t>
            </a:r>
            <a:r>
              <a:rPr lang="en-US" sz="2800" dirty="0" err="1"/>
              <a:t>ravnotežne</a:t>
            </a:r>
            <a:r>
              <a:rPr lang="en-US" sz="2800" dirty="0"/>
              <a:t> </a:t>
            </a:r>
            <a:r>
              <a:rPr lang="en-US" sz="2800" dirty="0" err="1"/>
              <a:t>stope</a:t>
            </a:r>
            <a:r>
              <a:rPr lang="en-US" sz="2800" dirty="0"/>
              <a:t> </a:t>
            </a:r>
            <a:r>
              <a:rPr lang="en-US" sz="2800" dirty="0" err="1"/>
              <a:t>tako</a:t>
            </a:r>
            <a:r>
              <a:rPr lang="en-US" sz="2800" dirty="0"/>
              <a:t>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će</a:t>
            </a:r>
            <a:r>
              <a:rPr lang="en-US" sz="2800" dirty="0"/>
              <a:t> </a:t>
            </a:r>
            <a:r>
              <a:rPr lang="en-US" sz="2800" dirty="0" err="1"/>
              <a:t>stimulisati</a:t>
            </a:r>
            <a:r>
              <a:rPr lang="en-US" sz="2800" dirty="0"/>
              <a:t> </a:t>
            </a:r>
            <a:r>
              <a:rPr lang="en-US" sz="2800" dirty="0" err="1"/>
              <a:t>agregatnu</a:t>
            </a:r>
            <a:r>
              <a:rPr lang="en-US" sz="2800" dirty="0"/>
              <a:t> </a:t>
            </a:r>
            <a:r>
              <a:rPr lang="en-US" sz="2800" dirty="0" err="1"/>
              <a:t>tražnju</a:t>
            </a:r>
            <a:r>
              <a:rPr lang="en-US" sz="2800" dirty="0"/>
              <a:t>. </a:t>
            </a:r>
            <a:r>
              <a:rPr lang="en-US" sz="2800" dirty="0" err="1"/>
              <a:t>Koristeći</a:t>
            </a:r>
            <a:r>
              <a:rPr lang="en-US" sz="2800" dirty="0"/>
              <a:t> </a:t>
            </a:r>
            <a:r>
              <a:rPr lang="en-US" sz="2800" dirty="0" err="1"/>
              <a:t>kratkoročnu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dugoročnu</a:t>
            </a:r>
            <a:r>
              <a:rPr lang="en-US" sz="2800" dirty="0"/>
              <a:t> </a:t>
            </a:r>
            <a:r>
              <a:rPr lang="en-US" sz="2800" dirty="0" err="1"/>
              <a:t>Filipsovu</a:t>
            </a:r>
            <a:r>
              <a:rPr lang="en-US" sz="2800" dirty="0"/>
              <a:t> </a:t>
            </a:r>
            <a:r>
              <a:rPr lang="en-US" sz="2800" dirty="0" err="1"/>
              <a:t>krivu</a:t>
            </a:r>
            <a:r>
              <a:rPr lang="en-US" sz="2800" dirty="0"/>
              <a:t>, </a:t>
            </a:r>
            <a:r>
              <a:rPr lang="en-US" sz="2800" dirty="0" err="1"/>
              <a:t>pokažite</a:t>
            </a:r>
            <a:r>
              <a:rPr lang="en-US" sz="2800" dirty="0"/>
              <a:t> </a:t>
            </a:r>
            <a:r>
              <a:rPr lang="en-US" sz="2800" dirty="0" err="1"/>
              <a:t>kakav</a:t>
            </a:r>
            <a:r>
              <a:rPr lang="en-US" sz="2800" dirty="0"/>
              <a:t> </a:t>
            </a:r>
            <a:r>
              <a:rPr lang="en-US" sz="2800" dirty="0" err="1"/>
              <a:t>će</a:t>
            </a:r>
            <a:r>
              <a:rPr lang="en-US" sz="2800" dirty="0"/>
              <a:t> </a:t>
            </a:r>
            <a:r>
              <a:rPr lang="en-US" sz="2800" dirty="0" err="1"/>
              <a:t>biti</a:t>
            </a:r>
            <a:r>
              <a:rPr lang="en-US" sz="2800" dirty="0"/>
              <a:t> </a:t>
            </a:r>
            <a:r>
              <a:rPr lang="en-US" sz="2800" dirty="0" err="1"/>
              <a:t>verovatni</a:t>
            </a:r>
            <a:r>
              <a:rPr lang="en-US" sz="2800" dirty="0"/>
              <a:t> </a:t>
            </a:r>
            <a:r>
              <a:rPr lang="en-US" sz="2800" dirty="0" err="1"/>
              <a:t>ishod</a:t>
            </a:r>
            <a:r>
              <a:rPr lang="en-US" sz="2800" dirty="0"/>
              <a:t> </a:t>
            </a:r>
            <a:r>
              <a:rPr lang="en-US" sz="2800" dirty="0" err="1"/>
              <a:t>ovakve</a:t>
            </a:r>
            <a:r>
              <a:rPr lang="en-US" sz="2800" dirty="0"/>
              <a:t> </a:t>
            </a:r>
            <a:r>
              <a:rPr lang="en-US" sz="2800" dirty="0" err="1"/>
              <a:t>politike</a:t>
            </a:r>
            <a:r>
              <a:rPr lang="en-US" sz="28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Line 22"/>
          <p:cNvSpPr>
            <a:spLocks noChangeShapeType="1"/>
          </p:cNvSpPr>
          <p:nvPr/>
        </p:nvSpPr>
        <p:spPr bwMode="auto">
          <a:xfrm flipH="1">
            <a:off x="838200" y="4279900"/>
            <a:ext cx="1828800" cy="0"/>
          </a:xfrm>
          <a:prstGeom prst="line">
            <a:avLst/>
          </a:prstGeom>
          <a:noFill/>
          <a:ln w="12700">
            <a:solidFill>
              <a:srgbClr val="B590D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9" name="Line 23"/>
          <p:cNvSpPr>
            <a:spLocks noChangeShapeType="1"/>
          </p:cNvSpPr>
          <p:nvPr/>
        </p:nvSpPr>
        <p:spPr bwMode="auto">
          <a:xfrm flipH="1">
            <a:off x="5435600" y="4279900"/>
            <a:ext cx="1890713" cy="0"/>
          </a:xfrm>
          <a:prstGeom prst="line">
            <a:avLst/>
          </a:prstGeom>
          <a:noFill/>
          <a:ln w="12700">
            <a:solidFill>
              <a:srgbClr val="B590D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30" name="Line 41"/>
          <p:cNvSpPr>
            <a:spLocks noChangeShapeType="1"/>
          </p:cNvSpPr>
          <p:nvPr/>
        </p:nvSpPr>
        <p:spPr bwMode="auto">
          <a:xfrm flipH="1">
            <a:off x="838200" y="3670300"/>
            <a:ext cx="1828800" cy="0"/>
          </a:xfrm>
          <a:prstGeom prst="line">
            <a:avLst/>
          </a:prstGeom>
          <a:noFill/>
          <a:ln w="12700">
            <a:solidFill>
              <a:srgbClr val="B590D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31" name="Line 45"/>
          <p:cNvSpPr>
            <a:spLocks noChangeShapeType="1"/>
          </p:cNvSpPr>
          <p:nvPr/>
        </p:nvSpPr>
        <p:spPr bwMode="auto">
          <a:xfrm flipH="1">
            <a:off x="5448300" y="3670300"/>
            <a:ext cx="2844800" cy="0"/>
          </a:xfrm>
          <a:prstGeom prst="line">
            <a:avLst/>
          </a:prstGeom>
          <a:noFill/>
          <a:ln w="12700">
            <a:solidFill>
              <a:srgbClr val="B590D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Slika 12.6</a:t>
            </a:r>
            <a:endParaRPr lang="en-GB"/>
          </a:p>
        </p:txBody>
      </p:sp>
      <p:sp>
        <p:nvSpPr>
          <p:cNvPr id="5133" name="Rectangle 3"/>
          <p:cNvSpPr>
            <a:spLocks noChangeArrowheads="1"/>
          </p:cNvSpPr>
          <p:nvPr/>
        </p:nvSpPr>
        <p:spPr bwMode="black">
          <a:xfrm>
            <a:off x="33338" y="76200"/>
            <a:ext cx="9110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3200" u="none" dirty="0">
                <a:solidFill>
                  <a:schemeClr val="bg1"/>
                </a:solidFill>
                <a:latin typeface="Arial" charset="0"/>
              </a:rPr>
              <a:t>Od kratkog ka dugom roku </a:t>
            </a:r>
            <a:endParaRPr lang="en-US" sz="3200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34" name="Text Box 5"/>
          <p:cNvSpPr txBox="1">
            <a:spLocks noChangeArrowheads="1"/>
          </p:cNvSpPr>
          <p:nvPr/>
        </p:nvSpPr>
        <p:spPr bwMode="auto">
          <a:xfrm rot="-5400000">
            <a:off x="-693737" y="3040062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Inflacija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35" name="Text Box 6"/>
          <p:cNvSpPr txBox="1">
            <a:spLocks noChangeArrowheads="1"/>
          </p:cNvSpPr>
          <p:nvPr/>
        </p:nvSpPr>
        <p:spPr bwMode="auto">
          <a:xfrm>
            <a:off x="3200400" y="5334000"/>
            <a:ext cx="1952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Nezaposlenost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36" name="Text Box 8"/>
          <p:cNvSpPr txBox="1">
            <a:spLocks noChangeArrowheads="1"/>
          </p:cNvSpPr>
          <p:nvPr/>
        </p:nvSpPr>
        <p:spPr bwMode="auto">
          <a:xfrm rot="-5400000">
            <a:off x="3878263" y="3040062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Inflacija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37" name="Text Box 9"/>
          <p:cNvSpPr txBox="1">
            <a:spLocks noChangeArrowheads="1"/>
          </p:cNvSpPr>
          <p:nvPr/>
        </p:nvSpPr>
        <p:spPr bwMode="auto">
          <a:xfrm>
            <a:off x="7800975" y="5334000"/>
            <a:ext cx="1143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Output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38" name="Text Box 10"/>
          <p:cNvSpPr txBox="1">
            <a:spLocks noChangeArrowheads="1"/>
          </p:cNvSpPr>
          <p:nvPr/>
        </p:nvSpPr>
        <p:spPr bwMode="auto">
          <a:xfrm>
            <a:off x="762000" y="5715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u="none">
                <a:solidFill>
                  <a:srgbClr val="B590DA"/>
                </a:solidFill>
                <a:latin typeface="Arial" charset="0"/>
              </a:rPr>
              <a:t>(a) Filipsova kriva</a:t>
            </a:r>
            <a:endParaRPr lang="en-US" sz="2400" u="none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5139" name="Text Box 11"/>
          <p:cNvSpPr txBox="1">
            <a:spLocks noChangeArrowheads="1"/>
          </p:cNvSpPr>
          <p:nvPr/>
        </p:nvSpPr>
        <p:spPr bwMode="auto">
          <a:xfrm>
            <a:off x="5334000" y="5715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u="none">
                <a:solidFill>
                  <a:srgbClr val="B590DA"/>
                </a:solidFill>
                <a:latin typeface="Arial" charset="0"/>
              </a:rPr>
              <a:t>(b) agregatna ponuda</a:t>
            </a:r>
            <a:endParaRPr lang="en-US" sz="2400" u="none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5140" name="Line 12"/>
          <p:cNvSpPr>
            <a:spLocks noChangeShapeType="1"/>
          </p:cNvSpPr>
          <p:nvPr/>
        </p:nvSpPr>
        <p:spPr bwMode="auto">
          <a:xfrm flipV="1">
            <a:off x="6073775" y="3436938"/>
            <a:ext cx="2536825" cy="1668462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41" name="Arc 13"/>
          <p:cNvSpPr>
            <a:spLocks/>
          </p:cNvSpPr>
          <p:nvPr/>
        </p:nvSpPr>
        <p:spPr bwMode="auto">
          <a:xfrm flipH="1" flipV="1">
            <a:off x="1447800" y="1524000"/>
            <a:ext cx="3581400" cy="3276600"/>
          </a:xfrm>
          <a:custGeom>
            <a:avLst/>
            <a:gdLst>
              <a:gd name="T0" fmla="*/ 244303703 w 20407"/>
              <a:gd name="T1" fmla="*/ 0 h 20091"/>
              <a:gd name="T2" fmla="*/ 628530633 w 20407"/>
              <a:gd name="T3" fmla="*/ 346088967 h 20091"/>
              <a:gd name="T4" fmla="*/ 0 w 20407"/>
              <a:gd name="T5" fmla="*/ 534373932 h 20091"/>
              <a:gd name="T6" fmla="*/ 0 60000 65536"/>
              <a:gd name="T7" fmla="*/ 0 60000 65536"/>
              <a:gd name="T8" fmla="*/ 0 60000 65536"/>
              <a:gd name="T9" fmla="*/ 0 w 20407"/>
              <a:gd name="T10" fmla="*/ 0 h 20091"/>
              <a:gd name="T11" fmla="*/ 20407 w 20407"/>
              <a:gd name="T12" fmla="*/ 20091 h 200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07" h="20091" fill="none" extrusionOk="0">
                <a:moveTo>
                  <a:pt x="7931" y="0"/>
                </a:moveTo>
                <a:cubicBezTo>
                  <a:pt x="13787" y="2312"/>
                  <a:pt x="18343" y="7063"/>
                  <a:pt x="20407" y="13011"/>
                </a:cubicBezTo>
              </a:path>
              <a:path w="20407" h="20091" stroke="0" extrusionOk="0">
                <a:moveTo>
                  <a:pt x="7931" y="0"/>
                </a:moveTo>
                <a:cubicBezTo>
                  <a:pt x="13787" y="2312"/>
                  <a:pt x="18343" y="7063"/>
                  <a:pt x="20407" y="13011"/>
                </a:cubicBezTo>
                <a:lnTo>
                  <a:pt x="0" y="20091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42" name="Text Box 14"/>
          <p:cNvSpPr txBox="1">
            <a:spLocks noChangeArrowheads="1"/>
          </p:cNvSpPr>
          <p:nvPr/>
        </p:nvSpPr>
        <p:spPr bwMode="blackWhite">
          <a:xfrm>
            <a:off x="2133600" y="2895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C</a:t>
            </a:r>
            <a:endParaRPr lang="en-US" sz="2400" i="1" u="none">
              <a:latin typeface="Arial" charset="0"/>
            </a:endParaRPr>
          </a:p>
        </p:txBody>
      </p:sp>
      <p:sp>
        <p:nvSpPr>
          <p:cNvPr id="5143" name="Text Box 16"/>
          <p:cNvSpPr txBox="1">
            <a:spLocks noChangeArrowheads="1"/>
          </p:cNvSpPr>
          <p:nvPr/>
        </p:nvSpPr>
        <p:spPr bwMode="blackWhite">
          <a:xfrm>
            <a:off x="1651000" y="3657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B</a:t>
            </a:r>
            <a:endParaRPr lang="en-US" sz="2400" i="1" u="none">
              <a:latin typeface="Arial" charset="0"/>
            </a:endParaRPr>
          </a:p>
        </p:txBody>
      </p:sp>
      <p:sp>
        <p:nvSpPr>
          <p:cNvPr id="5144" name="Line 18"/>
          <p:cNvSpPr>
            <a:spLocks noChangeShapeType="1"/>
          </p:cNvSpPr>
          <p:nvPr/>
        </p:nvSpPr>
        <p:spPr bwMode="auto">
          <a:xfrm flipV="1">
            <a:off x="2667000" y="4291013"/>
            <a:ext cx="0" cy="966787"/>
          </a:xfrm>
          <a:prstGeom prst="line">
            <a:avLst/>
          </a:prstGeom>
          <a:noFill/>
          <a:ln w="12700">
            <a:solidFill>
              <a:srgbClr val="B590D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45" name="Line 19"/>
          <p:cNvSpPr>
            <a:spLocks noChangeShapeType="1"/>
          </p:cNvSpPr>
          <p:nvPr/>
        </p:nvSpPr>
        <p:spPr bwMode="auto">
          <a:xfrm flipV="1">
            <a:off x="7315200" y="4303713"/>
            <a:ext cx="0" cy="954087"/>
          </a:xfrm>
          <a:prstGeom prst="line">
            <a:avLst/>
          </a:prstGeom>
          <a:noFill/>
          <a:ln w="12700">
            <a:solidFill>
              <a:srgbClr val="B590D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5122" name="Object 20"/>
          <p:cNvGraphicFramePr>
            <a:graphicFrameLocks noChangeAspect="1"/>
          </p:cNvGraphicFramePr>
          <p:nvPr/>
        </p:nvGraphicFramePr>
        <p:xfrm>
          <a:off x="2525713" y="5321300"/>
          <a:ext cx="3063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3" imgW="152280" imgH="203040" progId="">
                  <p:embed/>
                </p:oleObj>
              </mc:Choice>
              <mc:Fallback>
                <p:oleObj name="Equation" r:id="rId3" imgW="152280" imgH="20304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525713" y="5321300"/>
                        <a:ext cx="30638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1"/>
          <p:cNvGraphicFramePr>
            <a:graphicFrameLocks noChangeAspect="1"/>
          </p:cNvGraphicFramePr>
          <p:nvPr/>
        </p:nvGraphicFramePr>
        <p:xfrm>
          <a:off x="7161213" y="5334000"/>
          <a:ext cx="306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5" imgW="152280" imgH="190440" progId="">
                  <p:embed/>
                </p:oleObj>
              </mc:Choice>
              <mc:Fallback>
                <p:oleObj name="Equation" r:id="rId5" imgW="152280" imgH="19044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7161213" y="5334000"/>
                        <a:ext cx="3063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4"/>
          <p:cNvGraphicFramePr>
            <a:graphicFrameLocks noChangeAspect="1"/>
          </p:cNvGraphicFramePr>
          <p:nvPr/>
        </p:nvGraphicFramePr>
        <p:xfrm>
          <a:off x="519113" y="4076700"/>
          <a:ext cx="3317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Equation" r:id="rId7" imgW="164880" imgH="215640" progId="">
                  <p:embed/>
                </p:oleObj>
              </mc:Choice>
              <mc:Fallback>
                <p:oleObj name="Equation" r:id="rId7" imgW="164880" imgH="215640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19113" y="4076700"/>
                        <a:ext cx="3317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25"/>
          <p:cNvGraphicFramePr>
            <a:graphicFrameLocks noChangeAspect="1"/>
          </p:cNvGraphicFramePr>
          <p:nvPr/>
        </p:nvGraphicFramePr>
        <p:xfrm>
          <a:off x="5067300" y="4076700"/>
          <a:ext cx="3317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9" imgW="164880" imgH="215640" progId="">
                  <p:embed/>
                </p:oleObj>
              </mc:Choice>
              <mc:Fallback>
                <p:oleObj name="Equation" r:id="rId9" imgW="164880" imgH="21564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067300" y="4076700"/>
                        <a:ext cx="3317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6" name="Text Box 27"/>
          <p:cNvSpPr txBox="1">
            <a:spLocks noChangeArrowheads="1"/>
          </p:cNvSpPr>
          <p:nvPr/>
        </p:nvSpPr>
        <p:spPr bwMode="blackWhite">
          <a:xfrm>
            <a:off x="2590800" y="38481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A</a:t>
            </a:r>
            <a:endParaRPr lang="en-US" sz="2400" i="1" u="none">
              <a:latin typeface="Arial" charset="0"/>
            </a:endParaRPr>
          </a:p>
        </p:txBody>
      </p:sp>
      <p:sp>
        <p:nvSpPr>
          <p:cNvPr id="5147" name="Text Box 29"/>
          <p:cNvSpPr txBox="1">
            <a:spLocks noChangeArrowheads="1"/>
          </p:cNvSpPr>
          <p:nvPr/>
        </p:nvSpPr>
        <p:spPr bwMode="blackWhite">
          <a:xfrm>
            <a:off x="6858000" y="38481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A</a:t>
            </a:r>
            <a:endParaRPr lang="en-US" sz="2400" i="1" u="none">
              <a:latin typeface="Arial" charset="0"/>
            </a:endParaRPr>
          </a:p>
        </p:txBody>
      </p:sp>
      <p:sp>
        <p:nvSpPr>
          <p:cNvPr id="5148" name="Text Box 31"/>
          <p:cNvSpPr txBox="1">
            <a:spLocks noChangeArrowheads="1"/>
          </p:cNvSpPr>
          <p:nvPr/>
        </p:nvSpPr>
        <p:spPr bwMode="blackWhite">
          <a:xfrm>
            <a:off x="8153400" y="36195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B</a:t>
            </a:r>
            <a:endParaRPr lang="en-US" sz="2400" i="1" u="none">
              <a:latin typeface="Arial" charset="0"/>
            </a:endParaRPr>
          </a:p>
        </p:txBody>
      </p:sp>
      <p:sp>
        <p:nvSpPr>
          <p:cNvPr id="5149" name="Text Box 32"/>
          <p:cNvSpPr txBox="1">
            <a:spLocks noChangeArrowheads="1"/>
          </p:cNvSpPr>
          <p:nvPr/>
        </p:nvSpPr>
        <p:spPr bwMode="blackWhite">
          <a:xfrm>
            <a:off x="6858000" y="243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 dirty="0">
                <a:latin typeface="Arial" charset="0"/>
              </a:rPr>
              <a:t>Z</a:t>
            </a:r>
            <a:endParaRPr lang="en-US" sz="2400" i="1" u="none" dirty="0">
              <a:latin typeface="Arial" charset="0"/>
            </a:endParaRPr>
          </a:p>
        </p:txBody>
      </p:sp>
      <p:sp>
        <p:nvSpPr>
          <p:cNvPr id="5150" name="Line 35"/>
          <p:cNvSpPr>
            <a:spLocks noChangeShapeType="1"/>
          </p:cNvSpPr>
          <p:nvPr/>
        </p:nvSpPr>
        <p:spPr bwMode="auto">
          <a:xfrm flipV="1">
            <a:off x="2667000" y="2362200"/>
            <a:ext cx="0" cy="289560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51" name="Line 36"/>
          <p:cNvSpPr>
            <a:spLocks noChangeShapeType="1"/>
          </p:cNvSpPr>
          <p:nvPr/>
        </p:nvSpPr>
        <p:spPr bwMode="auto">
          <a:xfrm flipV="1">
            <a:off x="7315200" y="2362200"/>
            <a:ext cx="0" cy="289560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52" name="Text Box 37"/>
          <p:cNvSpPr txBox="1">
            <a:spLocks noChangeArrowheads="1"/>
          </p:cNvSpPr>
          <p:nvPr/>
        </p:nvSpPr>
        <p:spPr bwMode="blackWhite">
          <a:xfrm>
            <a:off x="6210300" y="18288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u="none">
                <a:solidFill>
                  <a:srgbClr val="B590DA"/>
                </a:solidFill>
                <a:latin typeface="Arial" charset="0"/>
              </a:rPr>
              <a:t>Long run</a:t>
            </a:r>
            <a:r>
              <a:rPr lang="de-DE" sz="2000" i="1" u="none">
                <a:solidFill>
                  <a:srgbClr val="B590DA"/>
                </a:solidFill>
                <a:latin typeface="Arial" charset="0"/>
              </a:rPr>
              <a:t> AS</a:t>
            </a:r>
            <a:endParaRPr lang="en-US" sz="2000" i="1" u="none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5153" name="Text Box 38"/>
          <p:cNvSpPr txBox="1">
            <a:spLocks noChangeArrowheads="1"/>
          </p:cNvSpPr>
          <p:nvPr/>
        </p:nvSpPr>
        <p:spPr bwMode="blackWhite">
          <a:xfrm>
            <a:off x="1549400" y="18288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u="none">
                <a:solidFill>
                  <a:srgbClr val="B590DA"/>
                </a:solidFill>
                <a:latin typeface="Arial" charset="0"/>
              </a:rPr>
              <a:t>Long run</a:t>
            </a:r>
            <a:endParaRPr lang="en-US" sz="2000" i="1" u="none">
              <a:solidFill>
                <a:srgbClr val="B590DA"/>
              </a:solidFill>
              <a:latin typeface="Arial" charset="0"/>
            </a:endParaRPr>
          </a:p>
        </p:txBody>
      </p:sp>
      <p:graphicFrame>
        <p:nvGraphicFramePr>
          <p:cNvPr id="5126" name="Object 39"/>
          <p:cNvGraphicFramePr>
            <a:graphicFrameLocks noChangeAspect="1"/>
          </p:cNvGraphicFramePr>
          <p:nvPr/>
        </p:nvGraphicFramePr>
        <p:xfrm>
          <a:off x="506413" y="3416300"/>
          <a:ext cx="357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11" imgW="177480" imgH="215640" progId="">
                  <p:embed/>
                </p:oleObj>
              </mc:Choice>
              <mc:Fallback>
                <p:oleObj name="Equation" r:id="rId11" imgW="177480" imgH="215640" progId="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06413" y="3416300"/>
                        <a:ext cx="3571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40"/>
          <p:cNvGraphicFramePr>
            <a:graphicFrameLocks noChangeAspect="1"/>
          </p:cNvGraphicFramePr>
          <p:nvPr/>
        </p:nvGraphicFramePr>
        <p:xfrm>
          <a:off x="5029200" y="3360738"/>
          <a:ext cx="3571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13" imgW="177480" imgH="215640" progId="">
                  <p:embed/>
                </p:oleObj>
              </mc:Choice>
              <mc:Fallback>
                <p:oleObj name="Equation" r:id="rId13" imgW="177480" imgH="215640" progId="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029200" y="3360738"/>
                        <a:ext cx="3571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4" name="Arc 42"/>
          <p:cNvSpPr>
            <a:spLocks/>
          </p:cNvSpPr>
          <p:nvPr/>
        </p:nvSpPr>
        <p:spPr bwMode="auto">
          <a:xfrm flipH="1" flipV="1">
            <a:off x="1847850" y="914400"/>
            <a:ext cx="3179763" cy="3276600"/>
          </a:xfrm>
          <a:custGeom>
            <a:avLst/>
            <a:gdLst>
              <a:gd name="T0" fmla="*/ 244207957 w 18122"/>
              <a:gd name="T1" fmla="*/ 0 h 20091"/>
              <a:gd name="T2" fmla="*/ 557934465 w 18122"/>
              <a:gd name="T3" fmla="*/ 221744810 h 20091"/>
              <a:gd name="T4" fmla="*/ 0 w 18122"/>
              <a:gd name="T5" fmla="*/ 534373932 h 20091"/>
              <a:gd name="T6" fmla="*/ 0 60000 65536"/>
              <a:gd name="T7" fmla="*/ 0 60000 65536"/>
              <a:gd name="T8" fmla="*/ 0 60000 65536"/>
              <a:gd name="T9" fmla="*/ 0 w 18122"/>
              <a:gd name="T10" fmla="*/ 0 h 20091"/>
              <a:gd name="T11" fmla="*/ 18122 w 18122"/>
              <a:gd name="T12" fmla="*/ 20091 h 200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22" h="20091" fill="none" extrusionOk="0">
                <a:moveTo>
                  <a:pt x="7931" y="0"/>
                </a:moveTo>
                <a:cubicBezTo>
                  <a:pt x="12113" y="1650"/>
                  <a:pt x="15675" y="4565"/>
                  <a:pt x="18121" y="8337"/>
                </a:cubicBezTo>
              </a:path>
              <a:path w="18122" h="20091" stroke="0" extrusionOk="0">
                <a:moveTo>
                  <a:pt x="7931" y="0"/>
                </a:moveTo>
                <a:cubicBezTo>
                  <a:pt x="12113" y="1650"/>
                  <a:pt x="15675" y="4565"/>
                  <a:pt x="18121" y="8337"/>
                </a:cubicBezTo>
                <a:lnTo>
                  <a:pt x="0" y="20091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55" name="Text Box 43"/>
          <p:cNvSpPr txBox="1">
            <a:spLocks noChangeArrowheads="1"/>
          </p:cNvSpPr>
          <p:nvPr/>
        </p:nvSpPr>
        <p:spPr bwMode="blackWhite">
          <a:xfrm>
            <a:off x="2667000" y="243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 dirty="0">
                <a:latin typeface="Arial" charset="0"/>
              </a:rPr>
              <a:t>Z</a:t>
            </a:r>
            <a:endParaRPr lang="en-US" sz="2400" i="1" u="none" dirty="0">
              <a:latin typeface="Arial" charset="0"/>
            </a:endParaRPr>
          </a:p>
        </p:txBody>
      </p:sp>
      <p:sp>
        <p:nvSpPr>
          <p:cNvPr id="5156" name="Oval 44"/>
          <p:cNvSpPr>
            <a:spLocks noChangeArrowheads="1"/>
          </p:cNvSpPr>
          <p:nvPr/>
        </p:nvSpPr>
        <p:spPr bwMode="blackWhite">
          <a:xfrm>
            <a:off x="2609850" y="262890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Line 46"/>
          <p:cNvSpPr>
            <a:spLocks noChangeShapeType="1"/>
          </p:cNvSpPr>
          <p:nvPr/>
        </p:nvSpPr>
        <p:spPr bwMode="auto">
          <a:xfrm flipV="1">
            <a:off x="6153150" y="2751138"/>
            <a:ext cx="2536825" cy="1668462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58" name="Text Box 48"/>
          <p:cNvSpPr txBox="1">
            <a:spLocks noChangeArrowheads="1"/>
          </p:cNvSpPr>
          <p:nvPr/>
        </p:nvSpPr>
        <p:spPr bwMode="blackWhite">
          <a:xfrm>
            <a:off x="7445375" y="2895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C</a:t>
            </a:r>
            <a:endParaRPr lang="en-US" sz="2400" i="1" u="none">
              <a:latin typeface="Arial" charset="0"/>
            </a:endParaRPr>
          </a:p>
        </p:txBody>
      </p:sp>
      <p:sp>
        <p:nvSpPr>
          <p:cNvPr id="5159" name="Oval 49"/>
          <p:cNvSpPr>
            <a:spLocks noChangeArrowheads="1"/>
          </p:cNvSpPr>
          <p:nvPr/>
        </p:nvSpPr>
        <p:spPr bwMode="blackWhite">
          <a:xfrm>
            <a:off x="7743825" y="327660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Line 50"/>
          <p:cNvSpPr>
            <a:spLocks noChangeShapeType="1"/>
          </p:cNvSpPr>
          <p:nvPr/>
        </p:nvSpPr>
        <p:spPr bwMode="auto">
          <a:xfrm flipV="1">
            <a:off x="2043113" y="3406775"/>
            <a:ext cx="193675" cy="288925"/>
          </a:xfrm>
          <a:prstGeom prst="line">
            <a:avLst/>
          </a:prstGeom>
          <a:noFill/>
          <a:ln w="25400">
            <a:solidFill>
              <a:srgbClr val="FCE78C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61" name="Line 51"/>
          <p:cNvSpPr>
            <a:spLocks noChangeShapeType="1"/>
          </p:cNvSpPr>
          <p:nvPr/>
        </p:nvSpPr>
        <p:spPr bwMode="auto">
          <a:xfrm flipH="1" flipV="1">
            <a:off x="7885113" y="3382963"/>
            <a:ext cx="366712" cy="288925"/>
          </a:xfrm>
          <a:prstGeom prst="line">
            <a:avLst/>
          </a:prstGeom>
          <a:noFill/>
          <a:ln w="25400">
            <a:solidFill>
              <a:srgbClr val="FCE78C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62" name="Text Box 52"/>
          <p:cNvSpPr txBox="1">
            <a:spLocks noChangeArrowheads="1"/>
          </p:cNvSpPr>
          <p:nvPr/>
        </p:nvSpPr>
        <p:spPr bwMode="blackWhite">
          <a:xfrm>
            <a:off x="3581400" y="3962400"/>
            <a:ext cx="1295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u="none">
                <a:solidFill>
                  <a:srgbClr val="B590DA"/>
                </a:solidFill>
                <a:latin typeface="Arial" charset="0"/>
              </a:rPr>
              <a:t>Kratkoročna Filipsova krivas</a:t>
            </a:r>
            <a:endParaRPr lang="en-US" sz="2000" u="none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5163" name="Text Box 53"/>
          <p:cNvSpPr txBox="1">
            <a:spLocks noChangeArrowheads="1"/>
          </p:cNvSpPr>
          <p:nvPr/>
        </p:nvSpPr>
        <p:spPr bwMode="blackWhite">
          <a:xfrm>
            <a:off x="8369300" y="2803525"/>
            <a:ext cx="91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u="none">
                <a:solidFill>
                  <a:srgbClr val="B590DA"/>
                </a:solidFill>
                <a:latin typeface="Arial" charset="0"/>
              </a:rPr>
              <a:t>Kratkoročna</a:t>
            </a:r>
            <a:br>
              <a:rPr lang="de-DE" sz="2000" u="none">
                <a:solidFill>
                  <a:srgbClr val="B590DA"/>
                </a:solidFill>
                <a:latin typeface="Arial" charset="0"/>
              </a:rPr>
            </a:br>
            <a:r>
              <a:rPr lang="de-DE" sz="2000" u="none">
                <a:solidFill>
                  <a:srgbClr val="B590DA"/>
                </a:solidFill>
                <a:latin typeface="Arial" charset="0"/>
              </a:rPr>
              <a:t>AS</a:t>
            </a:r>
            <a:endParaRPr lang="en-US" sz="2000" u="none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5164" name="Freeform 7"/>
          <p:cNvSpPr>
            <a:spLocks/>
          </p:cNvSpPr>
          <p:nvPr/>
        </p:nvSpPr>
        <p:spPr bwMode="auto">
          <a:xfrm>
            <a:off x="5438775" y="1752600"/>
            <a:ext cx="3429000" cy="3505200"/>
          </a:xfrm>
          <a:custGeom>
            <a:avLst/>
            <a:gdLst>
              <a:gd name="T0" fmla="*/ 0 w 2160"/>
              <a:gd name="T1" fmla="*/ 0 h 2208"/>
              <a:gd name="T2" fmla="*/ 0 w 2160"/>
              <a:gd name="T3" fmla="*/ 3505200 h 2208"/>
              <a:gd name="T4" fmla="*/ 3429000 w 2160"/>
              <a:gd name="T5" fmla="*/ 3505200 h 2208"/>
              <a:gd name="T6" fmla="*/ 0 60000 65536"/>
              <a:gd name="T7" fmla="*/ 0 60000 65536"/>
              <a:gd name="T8" fmla="*/ 0 60000 65536"/>
              <a:gd name="T9" fmla="*/ 0 w 2160"/>
              <a:gd name="T10" fmla="*/ 0 h 2208"/>
              <a:gd name="T11" fmla="*/ 2160 w 2160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208">
                <a:moveTo>
                  <a:pt x="0" y="0"/>
                </a:moveTo>
                <a:lnTo>
                  <a:pt x="0" y="2208"/>
                </a:lnTo>
                <a:lnTo>
                  <a:pt x="2160" y="2208"/>
                </a:lnTo>
              </a:path>
            </a:pathLst>
          </a:custGeom>
          <a:noFill/>
          <a:ln w="28575">
            <a:solidFill>
              <a:srgbClr val="B590DA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65" name="Freeform 4"/>
          <p:cNvSpPr>
            <a:spLocks/>
          </p:cNvSpPr>
          <p:nvPr/>
        </p:nvSpPr>
        <p:spPr bwMode="auto">
          <a:xfrm>
            <a:off x="866775" y="1752600"/>
            <a:ext cx="3429000" cy="3505200"/>
          </a:xfrm>
          <a:custGeom>
            <a:avLst/>
            <a:gdLst>
              <a:gd name="T0" fmla="*/ 0 w 2160"/>
              <a:gd name="T1" fmla="*/ 0 h 2208"/>
              <a:gd name="T2" fmla="*/ 0 w 2160"/>
              <a:gd name="T3" fmla="*/ 3505200 h 2208"/>
              <a:gd name="T4" fmla="*/ 3429000 w 2160"/>
              <a:gd name="T5" fmla="*/ 3505200 h 2208"/>
              <a:gd name="T6" fmla="*/ 0 60000 65536"/>
              <a:gd name="T7" fmla="*/ 0 60000 65536"/>
              <a:gd name="T8" fmla="*/ 0 60000 65536"/>
              <a:gd name="T9" fmla="*/ 0 w 2160"/>
              <a:gd name="T10" fmla="*/ 0 h 2208"/>
              <a:gd name="T11" fmla="*/ 2160 w 2160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208">
                <a:moveTo>
                  <a:pt x="0" y="0"/>
                </a:moveTo>
                <a:lnTo>
                  <a:pt x="0" y="2208"/>
                </a:lnTo>
                <a:lnTo>
                  <a:pt x="2160" y="2208"/>
                </a:lnTo>
              </a:path>
            </a:pathLst>
          </a:custGeom>
          <a:noFill/>
          <a:ln w="28575">
            <a:solidFill>
              <a:srgbClr val="B590DA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66" name="Oval 26"/>
          <p:cNvSpPr>
            <a:spLocks noChangeArrowheads="1"/>
          </p:cNvSpPr>
          <p:nvPr/>
        </p:nvSpPr>
        <p:spPr bwMode="blackWhite">
          <a:xfrm>
            <a:off x="2606675" y="422275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7" name="Oval 15"/>
          <p:cNvSpPr>
            <a:spLocks noChangeArrowheads="1"/>
          </p:cNvSpPr>
          <p:nvPr/>
        </p:nvSpPr>
        <p:spPr bwMode="blackWhite">
          <a:xfrm>
            <a:off x="1993900" y="361315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Oval 17"/>
          <p:cNvSpPr>
            <a:spLocks noChangeArrowheads="1"/>
          </p:cNvSpPr>
          <p:nvPr/>
        </p:nvSpPr>
        <p:spPr bwMode="blackWhite">
          <a:xfrm>
            <a:off x="2235200" y="327660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Oval 33"/>
          <p:cNvSpPr>
            <a:spLocks noChangeArrowheads="1"/>
          </p:cNvSpPr>
          <p:nvPr/>
        </p:nvSpPr>
        <p:spPr bwMode="blackWhite">
          <a:xfrm>
            <a:off x="7254875" y="262890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Oval 28"/>
          <p:cNvSpPr>
            <a:spLocks noChangeArrowheads="1"/>
          </p:cNvSpPr>
          <p:nvPr/>
        </p:nvSpPr>
        <p:spPr bwMode="blackWhite">
          <a:xfrm>
            <a:off x="7251700" y="422910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1" name="Oval 30"/>
          <p:cNvSpPr>
            <a:spLocks noChangeArrowheads="1"/>
          </p:cNvSpPr>
          <p:nvPr/>
        </p:nvSpPr>
        <p:spPr bwMode="blackWhite">
          <a:xfrm>
            <a:off x="8191500" y="361315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62000" y="5334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dirty="0" err="1"/>
              <a:t>privreda</a:t>
            </a:r>
            <a:r>
              <a:rPr lang="en-GB" dirty="0"/>
              <a:t>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funkcioniše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nižom</a:t>
            </a:r>
            <a:r>
              <a:rPr lang="en-GB" dirty="0"/>
              <a:t> </a:t>
            </a:r>
            <a:r>
              <a:rPr lang="en-GB" dirty="0" err="1"/>
              <a:t>nezaposlenošću</a:t>
            </a:r>
            <a:r>
              <a:rPr lang="en-GB" dirty="0"/>
              <a:t>,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cenu</a:t>
            </a:r>
            <a:r>
              <a:rPr lang="en-GB" dirty="0"/>
              <a:t> </a:t>
            </a:r>
            <a:r>
              <a:rPr lang="en-GB" dirty="0" err="1"/>
              <a:t>rasta</a:t>
            </a:r>
            <a:r>
              <a:rPr lang="en-GB" dirty="0"/>
              <a:t> </a:t>
            </a:r>
            <a:r>
              <a:rPr lang="en-GB" dirty="0" err="1"/>
              <a:t>inflacije</a:t>
            </a:r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2362200" y="61722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. </a:t>
            </a:r>
            <a:r>
              <a:rPr lang="en-GB" sz="1600" dirty="0"/>
              <a:t>Na </a:t>
            </a:r>
            <a:r>
              <a:rPr lang="en-GB" sz="1600" dirty="0" err="1"/>
              <a:t>dugi</a:t>
            </a:r>
            <a:r>
              <a:rPr lang="en-GB" sz="1600" dirty="0"/>
              <a:t> </a:t>
            </a:r>
            <a:r>
              <a:rPr lang="en-GB" sz="1600" dirty="0" err="1"/>
              <a:t>rok</a:t>
            </a:r>
            <a:r>
              <a:rPr lang="en-GB" sz="1600" dirty="0"/>
              <a:t> (</a:t>
            </a:r>
            <a:r>
              <a:rPr lang="en-GB" sz="1600" dirty="0" err="1"/>
              <a:t>tačka</a:t>
            </a:r>
            <a:r>
              <a:rPr lang="en-GB" sz="1600" dirty="0"/>
              <a:t> Z) </a:t>
            </a:r>
            <a:r>
              <a:rPr lang="en-GB" sz="1600" dirty="0" err="1"/>
              <a:t>ovaj</a:t>
            </a:r>
            <a:r>
              <a:rPr lang="en-GB" sz="1600" dirty="0"/>
              <a:t> </a:t>
            </a:r>
            <a:r>
              <a:rPr lang="en-GB" sz="1600" dirty="0" err="1"/>
              <a:t>trejd</a:t>
            </a:r>
            <a:r>
              <a:rPr lang="en-GB" sz="1600" dirty="0"/>
              <a:t>-of </a:t>
            </a:r>
            <a:r>
              <a:rPr lang="en-GB" sz="1600" dirty="0" err="1"/>
              <a:t>više</a:t>
            </a:r>
            <a:r>
              <a:rPr lang="en-GB" sz="1600" dirty="0"/>
              <a:t> ne </a:t>
            </a:r>
            <a:r>
              <a:rPr lang="en-GB" sz="1600" dirty="0" err="1"/>
              <a:t>postoji</a:t>
            </a:r>
            <a:r>
              <a:rPr lang="en-GB" sz="1600" dirty="0"/>
              <a:t>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/>
              <a:t>odgovor</a:t>
            </a:r>
            <a:endParaRPr lang="en-US"/>
          </a:p>
        </p:txBody>
      </p:sp>
      <p:sp>
        <p:nvSpPr>
          <p:cNvPr id="57347" name="Content Placeholder 2"/>
          <p:cNvSpPr>
            <a:spLocks noGrp="1"/>
          </p:cNvSpPr>
          <p:nvPr>
            <p:ph sz="half" idx="2"/>
          </p:nvPr>
        </p:nvSpPr>
        <p:spPr>
          <a:xfrm>
            <a:off x="533400" y="1447800"/>
            <a:ext cx="4040188" cy="3951288"/>
          </a:xfrm>
        </p:spPr>
        <p:txBody>
          <a:bodyPr/>
          <a:lstStyle/>
          <a:p>
            <a:pPr eaLnBrk="1" hangingPunct="1"/>
            <a:r>
              <a:rPr lang="sr-Latn-CS" sz="1800" dirty="0"/>
              <a:t>Najpre se privreda kreće duž kratkoročne </a:t>
            </a:r>
            <a:r>
              <a:rPr lang="sr-Latn-CS" sz="1800" dirty="0" err="1"/>
              <a:t>Filipsove</a:t>
            </a:r>
            <a:r>
              <a:rPr lang="sr-Latn-CS" sz="1800" dirty="0"/>
              <a:t> krive. </a:t>
            </a:r>
          </a:p>
          <a:p>
            <a:pPr eaLnBrk="1" hangingPunct="1"/>
            <a:endParaRPr lang="sr-Latn-CS" sz="1800" dirty="0"/>
          </a:p>
          <a:p>
            <a:pPr eaLnBrk="1" hangingPunct="1"/>
            <a:r>
              <a:rPr lang="sr-Latn-CS" sz="1800" dirty="0"/>
              <a:t>Vlada pristaje na inflaciju </a:t>
            </a:r>
            <a:r>
              <a:rPr lang="en-US" sz="1800" dirty="0" err="1"/>
              <a:t>π1</a:t>
            </a:r>
            <a:r>
              <a:rPr lang="en-US" sz="1800" dirty="0"/>
              <a:t> </a:t>
            </a:r>
            <a:r>
              <a:rPr lang="sr-Latn-CS" sz="1800" dirty="0"/>
              <a:t>koja je iznad bazne stope </a:t>
            </a:r>
            <a:r>
              <a:rPr lang="en-US" sz="1800" dirty="0" err="1"/>
              <a:t>π0</a:t>
            </a:r>
            <a:r>
              <a:rPr lang="sr-Latn-CS" sz="1800" dirty="0"/>
              <a:t>.</a:t>
            </a:r>
            <a:r>
              <a:rPr lang="en-US" sz="1800" dirty="0"/>
              <a:t> </a:t>
            </a:r>
            <a:endParaRPr lang="sr-Latn-RS" sz="1800" dirty="0"/>
          </a:p>
          <a:p>
            <a:pPr eaLnBrk="1" hangingPunct="1"/>
            <a:endParaRPr lang="sr-Latn-RS" sz="1800" dirty="0"/>
          </a:p>
          <a:p>
            <a:pPr eaLnBrk="1" hangingPunct="1"/>
            <a:r>
              <a:rPr lang="sr-Latn-CS" sz="1800" dirty="0"/>
              <a:t>Ali čim to agenti shvate, bazna inflacija </a:t>
            </a:r>
            <a:r>
              <a:rPr lang="en-US" sz="1800" dirty="0"/>
              <a:t>a</a:t>
            </a:r>
            <a:r>
              <a:rPr lang="sr-Latn-CS" sz="1800" dirty="0"/>
              <a:t> time i kratkoročna </a:t>
            </a:r>
            <a:r>
              <a:rPr lang="sr-Latn-CS" sz="1800" dirty="0" err="1"/>
              <a:t>Filipsova</a:t>
            </a:r>
            <a:r>
              <a:rPr lang="sr-Latn-CS" sz="1800" dirty="0"/>
              <a:t> kriva se pomeraju naviše u tačku C. </a:t>
            </a:r>
          </a:p>
          <a:p>
            <a:pPr eaLnBrk="1" hangingPunct="1"/>
            <a:endParaRPr lang="sr-Latn-CS" sz="1800" dirty="0"/>
          </a:p>
          <a:p>
            <a:pPr eaLnBrk="1" hangingPunct="1"/>
            <a:r>
              <a:rPr lang="sr-Latn-CS" sz="1800" dirty="0"/>
              <a:t>Dugoročni ishod je visoka inflacija bez ikakvog uticaja na tržište rada. </a:t>
            </a:r>
            <a:endParaRPr lang="en-US" sz="1800" dirty="0"/>
          </a:p>
        </p:txBody>
      </p:sp>
      <p:pic>
        <p:nvPicPr>
          <p:cNvPr id="32870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64075" y="1524000"/>
            <a:ext cx="4327525" cy="3200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err="1"/>
              <a:t>2.pokažite</a:t>
            </a:r>
            <a:r>
              <a:rPr lang="en-US" sz="2800" dirty="0"/>
              <a:t> </a:t>
            </a:r>
            <a:r>
              <a:rPr lang="en-US" sz="2800" dirty="0" err="1"/>
              <a:t>posledice</a:t>
            </a:r>
            <a:r>
              <a:rPr lang="en-US" sz="2800" dirty="0"/>
              <a:t> </a:t>
            </a:r>
            <a:r>
              <a:rPr lang="sr-Latn-RS" sz="2800" dirty="0"/>
              <a:t>fiskalne ekspanzije </a:t>
            </a:r>
            <a:r>
              <a:rPr lang="en-US" sz="2800" dirty="0" err="1"/>
              <a:t>pretpostavljajući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se </a:t>
            </a:r>
            <a:r>
              <a:rPr lang="en-US" sz="2800" dirty="0" err="1"/>
              <a:t>bazična</a:t>
            </a:r>
            <a:r>
              <a:rPr lang="en-US" sz="2800" dirty="0"/>
              <a:t> </a:t>
            </a:r>
            <a:r>
              <a:rPr lang="en-US" sz="2800" dirty="0" err="1"/>
              <a:t>inflacija</a:t>
            </a:r>
            <a:r>
              <a:rPr lang="en-US" sz="2800" dirty="0"/>
              <a:t> ne </a:t>
            </a:r>
            <a:r>
              <a:rPr lang="en-US" sz="2800" dirty="0" err="1"/>
              <a:t>menja</a:t>
            </a:r>
            <a:endParaRPr lang="en-US" sz="2800" dirty="0"/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1295400" y="3352800"/>
            <a:ext cx="2209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/>
              <a:t>2Ako bazna inflacija ne raste, </a:t>
            </a:r>
            <a:r>
              <a:rPr lang="en-US" sz="2400"/>
              <a:t>u narednom periodu će se kriva vratiti gde je i bila. </a:t>
            </a:r>
          </a:p>
        </p:txBody>
      </p:sp>
      <p:pic>
        <p:nvPicPr>
          <p:cNvPr id="329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362200"/>
            <a:ext cx="40894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5042">
            <a:off x="6671568" y="3630466"/>
            <a:ext cx="38893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5791200" y="4419600"/>
            <a:ext cx="0" cy="5334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/>
              <a:t>5. </a:t>
            </a:r>
            <a:r>
              <a:rPr lang="en-US" sz="2800"/>
              <a:t>Kako bi u maloj otvorenoj privredi sa fleksibilnim kursem ekspanzivna fiskalna politika mogla poslužiti kao sredstvo za suzbijanje inflacije?</a:t>
            </a:r>
            <a:endParaRPr lang="sr-Latn-CS" sz="2800"/>
          </a:p>
          <a:p>
            <a:pPr eaLnBrk="1" hangingPunct="1">
              <a:lnSpc>
                <a:spcPct val="80000"/>
              </a:lnSpc>
            </a:pPr>
            <a:endParaRPr lang="sr-Latn-CS" sz="2800"/>
          </a:p>
          <a:p>
            <a:pPr eaLnBrk="1" hangingPunct="1">
              <a:lnSpc>
                <a:spcPct val="80000"/>
              </a:lnSpc>
            </a:pPr>
            <a:r>
              <a:rPr lang="sr-Latn-CS" sz="2800"/>
              <a:t>Ekspanzivna fiskalna politika izaziva apresijaciju što smanjuje troškove uvoza i tako može da netrališe, recimo, rast cena nafte, delujući kao pozitivan </a:t>
            </a:r>
            <a:r>
              <a:rPr lang="en-US" sz="2800"/>
              <a:t>supply shock (s&lt;0).</a:t>
            </a:r>
          </a:p>
          <a:p>
            <a:pPr eaLnBrk="1" hangingPunct="1">
              <a:lnSpc>
                <a:spcPct val="80000"/>
              </a:lnSpc>
            </a:pPr>
            <a:endParaRPr lang="en-US" sz="2800"/>
          </a:p>
          <a:p>
            <a:pPr eaLnBrk="1" hangingPunct="1">
              <a:lnSpc>
                <a:spcPct val="80000"/>
              </a:lnSpc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Možete li naći razlog zbog koga je potrebno da protekne izvesno vreme da bi se bazična i stvarna inflacija ujednačile, čak i kada važi hipoteza o racionalnim očekivanjima?</a:t>
            </a:r>
            <a:endParaRPr lang="sr-Latn-CS" sz="2800"/>
          </a:p>
          <a:p>
            <a:pPr eaLnBrk="1" hangingPunct="1">
              <a:lnSpc>
                <a:spcPct val="80000"/>
              </a:lnSpc>
            </a:pPr>
            <a:endParaRPr lang="sr-Latn-CS" sz="2800"/>
          </a:p>
          <a:p>
            <a:pPr eaLnBrk="1" hangingPunct="1">
              <a:lnSpc>
                <a:spcPct val="80000"/>
              </a:lnSpc>
            </a:pPr>
            <a:endParaRPr lang="sr-Latn-CS" sz="2800"/>
          </a:p>
          <a:p>
            <a:pPr eaLnBrk="1" hangingPunct="1">
              <a:lnSpc>
                <a:spcPct val="80000"/>
              </a:lnSpc>
            </a:pPr>
            <a:r>
              <a:rPr lang="sr-Latn-CS" sz="2800"/>
              <a:t>Ukoliko su ugovori potpisani u različito vreme i preklapaju se, onda je retrospektivna komponenta racionalna, ali zastarela,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/>
              <a:t>9. </a:t>
            </a:r>
            <a:r>
              <a:rPr lang="en-US" sz="2800"/>
              <a:t>Često se navodi da neke centralne banke (npr. stara nemačka Bundesbanka ili Švajcarska nacionalna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banka) imaju anti-inflacioni „kredibilitet”: imaju reputaciju da mogu da održe niske stope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inflacije. Kako se to odražava na bazičnu stopu inflacije? Posebno, kako se to može odraziti na</a:t>
            </a:r>
            <a:r>
              <a:rPr lang="sr-Latn-CS" sz="2800"/>
              <a:t> </a:t>
            </a:r>
            <a:r>
              <a:rPr lang="en-US" sz="2800"/>
              <a:t>bazičnu inflaciju u slučaju da dođe do naglog šoka u vidu rasta robnih cena</a:t>
            </a:r>
            <a:r>
              <a:rPr lang="en-US"/>
              <a:t>?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sz="2000" b="1" dirty="0"/>
              <a:t>Kredibilitet štiti baznu infalciju od šokova. Stoga se nakon prolaska šoka kratkoročna Filipsova kriva brzo vraća u početni položaj. </a:t>
            </a:r>
          </a:p>
          <a:p>
            <a:pPr lvl="1" eaLnBrk="1" hangingPunct="1"/>
            <a:r>
              <a:rPr lang="sr-Latn-CS" sz="1600" dirty="0"/>
              <a:t>Privremeni rast cena</a:t>
            </a:r>
          </a:p>
          <a:p>
            <a:pPr lvl="1" eaLnBrk="1" hangingPunct="1"/>
            <a:r>
              <a:rPr lang="sr-Latn-CS" sz="1600" dirty="0"/>
              <a:t>Nulta bazna inflacija</a:t>
            </a:r>
            <a:endParaRPr lang="en-US" sz="2000" dirty="0"/>
          </a:p>
          <a:p>
            <a:pPr eaLnBrk="1" hangingPunct="1"/>
            <a:endParaRPr lang="sr-Latn-CS" sz="2000" b="1" dirty="0"/>
          </a:p>
          <a:p>
            <a:pPr eaLnBrk="1" hangingPunct="1"/>
            <a:endParaRPr lang="sr-Latn-CS" sz="2000" dirty="0"/>
          </a:p>
          <a:p>
            <a:pPr eaLnBrk="1" hangingPunct="1"/>
            <a:r>
              <a:rPr lang="sr-Latn-CS" sz="2000" b="1" dirty="0"/>
              <a:t>U suprotnom, anticipativna komponenta će gura baznu inflacijiu naviše iz dva razloga</a:t>
            </a:r>
          </a:p>
          <a:p>
            <a:pPr lvl="1" eaLnBrk="1" hangingPunct="1"/>
            <a:r>
              <a:rPr lang="sr-Latn-CS" sz="1600" dirty="0"/>
              <a:t>Privremenog rasta cena</a:t>
            </a:r>
          </a:p>
          <a:p>
            <a:pPr lvl="1" eaLnBrk="1" hangingPunct="1"/>
            <a:r>
              <a:rPr lang="sr-Latn-CS" sz="1600" dirty="0"/>
              <a:t>Veće bazne inflacije</a:t>
            </a:r>
            <a:endParaRPr lang="en-US" sz="20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457200"/>
            <a:ext cx="8005763" cy="5942013"/>
          </a:xfrm>
          <a:noFill/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371600" y="2133600"/>
            <a:ext cx="457200" cy="381000"/>
          </a:xfrm>
          <a:prstGeom prst="ellipse">
            <a:avLst/>
          </a:prstGeom>
          <a:solidFill>
            <a:schemeClr val="accent1">
              <a:alpha val="3294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438400" y="3505200"/>
            <a:ext cx="457200" cy="381000"/>
          </a:xfrm>
          <a:prstGeom prst="ellipse">
            <a:avLst/>
          </a:prstGeom>
          <a:solidFill>
            <a:schemeClr val="accent1">
              <a:alpha val="3294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724400" y="2133600"/>
            <a:ext cx="457200" cy="381000"/>
          </a:xfrm>
          <a:prstGeom prst="ellipse">
            <a:avLst/>
          </a:prstGeom>
          <a:solidFill>
            <a:schemeClr val="accent1">
              <a:alpha val="3294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096000" y="3505200"/>
            <a:ext cx="457200" cy="381000"/>
          </a:xfrm>
          <a:prstGeom prst="ellipse">
            <a:avLst/>
          </a:prstGeom>
          <a:solidFill>
            <a:schemeClr val="accent1">
              <a:alpha val="3294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1600200" y="5638800"/>
            <a:ext cx="5943600" cy="1588"/>
          </a:xfrm>
          <a:prstGeom prst="line">
            <a:avLst/>
          </a:prstGeom>
          <a:noFill/>
          <a:ln w="38100" algn="ctr">
            <a:solidFill>
              <a:srgbClr val="FF7449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7" name="Content Placeholder 3" descr="220px-Professor_A.W.H_(Bill)_Philli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50000" y="-215900"/>
            <a:ext cx="2794000" cy="3644900"/>
          </a:xfrm>
        </p:spPr>
      </p:pic>
      <p:pic>
        <p:nvPicPr>
          <p:cNvPr id="16388" name="Picture 4" descr="Phillips_and_MONIAC_L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9775"/>
            <a:ext cx="4416425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191000" y="3429000"/>
            <a:ext cx="5181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dirty="0"/>
              <a:t>Alban William </a:t>
            </a:r>
            <a:r>
              <a:rPr lang="en-GB" sz="2800" b="1" dirty="0" err="1"/>
              <a:t>Housego</a:t>
            </a:r>
            <a:r>
              <a:rPr lang="en-GB" sz="2800" dirty="0"/>
              <a:t> "</a:t>
            </a:r>
            <a:r>
              <a:rPr lang="en-GB" sz="2800" b="1" dirty="0"/>
              <a:t>A. W.</a:t>
            </a:r>
            <a:r>
              <a:rPr lang="en-GB" sz="2800" dirty="0"/>
              <a:t>" "</a:t>
            </a:r>
            <a:r>
              <a:rPr lang="en-GB" sz="2800" b="1" dirty="0"/>
              <a:t>Bill</a:t>
            </a:r>
            <a:r>
              <a:rPr lang="en-GB" sz="2800" dirty="0"/>
              <a:t>" </a:t>
            </a:r>
            <a:r>
              <a:rPr lang="en-GB" sz="2800" b="1" dirty="0"/>
              <a:t>Phillips</a:t>
            </a:r>
            <a:r>
              <a:rPr lang="en-GB" sz="2800" dirty="0"/>
              <a:t>, 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Inverzno</a:t>
            </a:r>
            <a:r>
              <a:rPr lang="en-US" sz="2800" dirty="0"/>
              <a:t> </a:t>
            </a:r>
            <a:r>
              <a:rPr lang="en-US" sz="2800" dirty="0" err="1"/>
              <a:t>ponašanje</a:t>
            </a:r>
            <a:r>
              <a:rPr lang="en-US" sz="2800" dirty="0"/>
              <a:t> </a:t>
            </a:r>
            <a:r>
              <a:rPr lang="en-US" sz="2800" dirty="0" err="1"/>
              <a:t>inflacije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nezaposlenosti</a:t>
            </a:r>
            <a:r>
              <a:rPr lang="en-US" sz="2800" dirty="0"/>
              <a:t> </a:t>
            </a:r>
            <a:r>
              <a:rPr lang="en-US" sz="2800" dirty="0" err="1"/>
              <a:t>uočio</a:t>
            </a:r>
            <a:r>
              <a:rPr lang="en-US" sz="2800" dirty="0"/>
              <a:t> je 1</a:t>
            </a:r>
            <a:r>
              <a:rPr lang="es-ES" sz="2800" dirty="0"/>
              <a:t>926. </a:t>
            </a:r>
            <a:br>
              <a:rPr lang="es-ES" sz="2800" dirty="0"/>
            </a:br>
            <a:r>
              <a:rPr lang="es-ES" sz="2800" dirty="0"/>
              <a:t>u </a:t>
            </a:r>
            <a:r>
              <a:rPr lang="es-ES" sz="2800" dirty="0" err="1"/>
              <a:t>SAD</a:t>
            </a:r>
            <a:r>
              <a:rPr lang="en-US" sz="2800" dirty="0"/>
              <a:t> </a:t>
            </a:r>
            <a:r>
              <a:rPr lang="es-ES" sz="2800" dirty="0"/>
              <a:t> </a:t>
            </a:r>
            <a:r>
              <a:rPr lang="en-GB" sz="2800" dirty="0">
                <a:hlinkClick r:id="rId4" tooltip="Irving Fisher"/>
              </a:rPr>
              <a:t>Irving Fisher</a:t>
            </a:r>
            <a:r>
              <a:rPr lang="en-GB" sz="2800" dirty="0"/>
              <a:t>, </a:t>
            </a:r>
            <a:r>
              <a:rPr lang="en-US" sz="2800" dirty="0" err="1"/>
              <a:t>ali</a:t>
            </a:r>
            <a:r>
              <a:rPr lang="en-US" sz="2800" dirty="0"/>
              <a:t> je </a:t>
            </a:r>
            <a:r>
              <a:rPr lang="en-GB" sz="2800" dirty="0"/>
              <a:t>1958 </a:t>
            </a:r>
            <a:r>
              <a:rPr lang="en-US" sz="2800" dirty="0" err="1"/>
              <a:t>Filips</a:t>
            </a:r>
            <a:r>
              <a:rPr lang="en-US" sz="2800" dirty="0"/>
              <a:t> </a:t>
            </a:r>
            <a:r>
              <a:rPr lang="en-US" sz="2800" dirty="0" err="1"/>
              <a:t>objavio</a:t>
            </a:r>
            <a:r>
              <a:rPr lang="en-US" sz="2800" dirty="0"/>
              <a:t> </a:t>
            </a:r>
            <a:r>
              <a:rPr lang="en-US" sz="2800" dirty="0" err="1"/>
              <a:t>svoj</a:t>
            </a:r>
            <a:r>
              <a:rPr lang="en-US" sz="2800" dirty="0"/>
              <a:t> </a:t>
            </a:r>
            <a:r>
              <a:rPr lang="en-US" sz="2800" dirty="0" err="1"/>
              <a:t>rad</a:t>
            </a:r>
            <a:endParaRPr lang="en-GB" sz="28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Slika 12.5</a:t>
            </a:r>
            <a:endParaRPr lang="en-GB"/>
          </a:p>
        </p:txBody>
      </p:sp>
      <p:sp>
        <p:nvSpPr>
          <p:cNvPr id="6151" name="Rectangle 3"/>
          <p:cNvSpPr>
            <a:spLocks noChangeArrowheads="1"/>
          </p:cNvSpPr>
          <p:nvPr/>
        </p:nvSpPr>
        <p:spPr bwMode="black">
          <a:xfrm>
            <a:off x="33338" y="755650"/>
            <a:ext cx="9110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3200" u="none">
                <a:solidFill>
                  <a:schemeClr val="bg1"/>
                </a:solidFill>
                <a:latin typeface="Arial" charset="0"/>
              </a:rPr>
              <a:t>Proširena Filipsova kriva </a:t>
            </a:r>
            <a:r>
              <a:rPr lang="de-DE" sz="3200" u="none">
                <a:solidFill>
                  <a:schemeClr val="bg1"/>
                </a:solidFill>
                <a:latin typeface="Arial" charset="0"/>
              </a:rPr>
              <a:t>i agregatna ponuda</a:t>
            </a:r>
            <a:endParaRPr lang="en-US" sz="32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2" name="Freeform 4"/>
          <p:cNvSpPr>
            <a:spLocks/>
          </p:cNvSpPr>
          <p:nvPr/>
        </p:nvSpPr>
        <p:spPr bwMode="auto">
          <a:xfrm>
            <a:off x="866775" y="1752600"/>
            <a:ext cx="3429000" cy="3505200"/>
          </a:xfrm>
          <a:custGeom>
            <a:avLst/>
            <a:gdLst>
              <a:gd name="T0" fmla="*/ 0 w 2160"/>
              <a:gd name="T1" fmla="*/ 0 h 2208"/>
              <a:gd name="T2" fmla="*/ 0 w 2160"/>
              <a:gd name="T3" fmla="*/ 2147483647 h 2208"/>
              <a:gd name="T4" fmla="*/ 2147483647 w 2160"/>
              <a:gd name="T5" fmla="*/ 2147483647 h 2208"/>
              <a:gd name="T6" fmla="*/ 0 60000 65536"/>
              <a:gd name="T7" fmla="*/ 0 60000 65536"/>
              <a:gd name="T8" fmla="*/ 0 60000 65536"/>
              <a:gd name="T9" fmla="*/ 0 w 2160"/>
              <a:gd name="T10" fmla="*/ 0 h 2208"/>
              <a:gd name="T11" fmla="*/ 2160 w 2160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208">
                <a:moveTo>
                  <a:pt x="0" y="0"/>
                </a:moveTo>
                <a:lnTo>
                  <a:pt x="0" y="2208"/>
                </a:lnTo>
                <a:lnTo>
                  <a:pt x="2160" y="2208"/>
                </a:lnTo>
              </a:path>
            </a:pathLst>
          </a:custGeom>
          <a:noFill/>
          <a:ln w="28575">
            <a:solidFill>
              <a:srgbClr val="B590DA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153" name="Text Box 5"/>
          <p:cNvSpPr txBox="1">
            <a:spLocks noChangeArrowheads="1"/>
          </p:cNvSpPr>
          <p:nvPr/>
        </p:nvSpPr>
        <p:spPr bwMode="auto">
          <a:xfrm rot="-5400000">
            <a:off x="-693737" y="3040062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Inflacija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4" name="Text Box 6"/>
          <p:cNvSpPr txBox="1">
            <a:spLocks noChangeArrowheads="1"/>
          </p:cNvSpPr>
          <p:nvPr/>
        </p:nvSpPr>
        <p:spPr bwMode="auto">
          <a:xfrm>
            <a:off x="3200400" y="5334000"/>
            <a:ext cx="1952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Nezaposlenost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5" name="Freeform 7"/>
          <p:cNvSpPr>
            <a:spLocks/>
          </p:cNvSpPr>
          <p:nvPr/>
        </p:nvSpPr>
        <p:spPr bwMode="auto">
          <a:xfrm>
            <a:off x="5438775" y="1752600"/>
            <a:ext cx="3429000" cy="3505200"/>
          </a:xfrm>
          <a:custGeom>
            <a:avLst/>
            <a:gdLst>
              <a:gd name="T0" fmla="*/ 0 w 2160"/>
              <a:gd name="T1" fmla="*/ 0 h 2208"/>
              <a:gd name="T2" fmla="*/ 0 w 2160"/>
              <a:gd name="T3" fmla="*/ 2147483647 h 2208"/>
              <a:gd name="T4" fmla="*/ 2147483647 w 2160"/>
              <a:gd name="T5" fmla="*/ 2147483647 h 2208"/>
              <a:gd name="T6" fmla="*/ 0 60000 65536"/>
              <a:gd name="T7" fmla="*/ 0 60000 65536"/>
              <a:gd name="T8" fmla="*/ 0 60000 65536"/>
              <a:gd name="T9" fmla="*/ 0 w 2160"/>
              <a:gd name="T10" fmla="*/ 0 h 2208"/>
              <a:gd name="T11" fmla="*/ 2160 w 2160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208">
                <a:moveTo>
                  <a:pt x="0" y="0"/>
                </a:moveTo>
                <a:lnTo>
                  <a:pt x="0" y="2208"/>
                </a:lnTo>
                <a:lnTo>
                  <a:pt x="2160" y="2208"/>
                </a:lnTo>
              </a:path>
            </a:pathLst>
          </a:custGeom>
          <a:noFill/>
          <a:ln w="28575">
            <a:solidFill>
              <a:srgbClr val="B590DA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156" name="Text Box 8"/>
          <p:cNvSpPr txBox="1">
            <a:spLocks noChangeArrowheads="1"/>
          </p:cNvSpPr>
          <p:nvPr/>
        </p:nvSpPr>
        <p:spPr bwMode="auto">
          <a:xfrm rot="-5400000">
            <a:off x="3878263" y="3040062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Inflacija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7" name="Text Box 9"/>
          <p:cNvSpPr txBox="1">
            <a:spLocks noChangeArrowheads="1"/>
          </p:cNvSpPr>
          <p:nvPr/>
        </p:nvSpPr>
        <p:spPr bwMode="auto">
          <a:xfrm>
            <a:off x="7800975" y="5334000"/>
            <a:ext cx="1143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Output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8" name="Text Box 10"/>
          <p:cNvSpPr txBox="1">
            <a:spLocks noChangeArrowheads="1"/>
          </p:cNvSpPr>
          <p:nvPr/>
        </p:nvSpPr>
        <p:spPr bwMode="auto">
          <a:xfrm>
            <a:off x="762000" y="5715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u="none">
                <a:solidFill>
                  <a:srgbClr val="B590DA"/>
                </a:solidFill>
                <a:latin typeface="Arial" charset="0"/>
              </a:rPr>
              <a:t>(a) Filipsova kriva</a:t>
            </a:r>
            <a:endParaRPr lang="en-US" sz="2400" u="none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6159" name="Text Box 11"/>
          <p:cNvSpPr txBox="1">
            <a:spLocks noChangeArrowheads="1"/>
          </p:cNvSpPr>
          <p:nvPr/>
        </p:nvSpPr>
        <p:spPr bwMode="auto">
          <a:xfrm>
            <a:off x="5334000" y="5715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u="none">
                <a:solidFill>
                  <a:srgbClr val="B590DA"/>
                </a:solidFill>
                <a:latin typeface="Arial" charset="0"/>
              </a:rPr>
              <a:t>(b) agregatna ponuda</a:t>
            </a:r>
            <a:endParaRPr lang="en-US" sz="2400" u="none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6160" name="Line 12"/>
          <p:cNvSpPr>
            <a:spLocks noChangeShapeType="1"/>
          </p:cNvSpPr>
          <p:nvPr/>
        </p:nvSpPr>
        <p:spPr bwMode="auto">
          <a:xfrm flipV="1">
            <a:off x="6073775" y="3436938"/>
            <a:ext cx="2536825" cy="1668462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161" name="Arc 13"/>
          <p:cNvSpPr>
            <a:spLocks/>
          </p:cNvSpPr>
          <p:nvPr/>
        </p:nvSpPr>
        <p:spPr bwMode="auto">
          <a:xfrm flipH="1" flipV="1">
            <a:off x="1447800" y="1524000"/>
            <a:ext cx="3581400" cy="3276600"/>
          </a:xfrm>
          <a:custGeom>
            <a:avLst/>
            <a:gdLst>
              <a:gd name="T0" fmla="*/ 2147483647 w 20407"/>
              <a:gd name="T1" fmla="*/ 0 h 20091"/>
              <a:gd name="T2" fmla="*/ 2147483647 w 20407"/>
              <a:gd name="T3" fmla="*/ 2147483647 h 20091"/>
              <a:gd name="T4" fmla="*/ 0 w 20407"/>
              <a:gd name="T5" fmla="*/ 2147483647 h 20091"/>
              <a:gd name="T6" fmla="*/ 0 60000 65536"/>
              <a:gd name="T7" fmla="*/ 0 60000 65536"/>
              <a:gd name="T8" fmla="*/ 0 60000 65536"/>
              <a:gd name="T9" fmla="*/ 0 w 20407"/>
              <a:gd name="T10" fmla="*/ 0 h 20091"/>
              <a:gd name="T11" fmla="*/ 20407 w 20407"/>
              <a:gd name="T12" fmla="*/ 20091 h 200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07" h="20091" fill="none" extrusionOk="0">
                <a:moveTo>
                  <a:pt x="7931" y="0"/>
                </a:moveTo>
                <a:cubicBezTo>
                  <a:pt x="13787" y="2312"/>
                  <a:pt x="18343" y="7063"/>
                  <a:pt x="20407" y="13011"/>
                </a:cubicBezTo>
              </a:path>
              <a:path w="20407" h="20091" stroke="0" extrusionOk="0">
                <a:moveTo>
                  <a:pt x="7931" y="0"/>
                </a:moveTo>
                <a:cubicBezTo>
                  <a:pt x="13787" y="2312"/>
                  <a:pt x="18343" y="7063"/>
                  <a:pt x="20407" y="13011"/>
                </a:cubicBezTo>
                <a:lnTo>
                  <a:pt x="0" y="20091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2" name="Text Box 14"/>
          <p:cNvSpPr txBox="1">
            <a:spLocks noChangeArrowheads="1"/>
          </p:cNvSpPr>
          <p:nvPr/>
        </p:nvSpPr>
        <p:spPr bwMode="blackWhite">
          <a:xfrm>
            <a:off x="3149600" y="42291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C</a:t>
            </a:r>
            <a:endParaRPr lang="en-US" sz="2400" i="1" u="none">
              <a:latin typeface="Arial" charset="0"/>
            </a:endParaRPr>
          </a:p>
        </p:txBody>
      </p:sp>
      <p:sp>
        <p:nvSpPr>
          <p:cNvPr id="6163" name="Oval 15"/>
          <p:cNvSpPr>
            <a:spLocks noChangeArrowheads="1"/>
          </p:cNvSpPr>
          <p:nvPr/>
        </p:nvSpPr>
        <p:spPr bwMode="blackWhite">
          <a:xfrm>
            <a:off x="2044700" y="369570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Text Box 16"/>
          <p:cNvSpPr txBox="1">
            <a:spLocks noChangeArrowheads="1"/>
          </p:cNvSpPr>
          <p:nvPr/>
        </p:nvSpPr>
        <p:spPr bwMode="blackWhite">
          <a:xfrm>
            <a:off x="2032000" y="33147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B</a:t>
            </a:r>
            <a:endParaRPr lang="en-US" sz="2400" i="1" u="none">
              <a:latin typeface="Arial" charset="0"/>
            </a:endParaRPr>
          </a:p>
        </p:txBody>
      </p:sp>
      <p:sp>
        <p:nvSpPr>
          <p:cNvPr id="6165" name="Oval 17"/>
          <p:cNvSpPr>
            <a:spLocks noChangeArrowheads="1"/>
          </p:cNvSpPr>
          <p:nvPr/>
        </p:nvSpPr>
        <p:spPr bwMode="blackWhite">
          <a:xfrm>
            <a:off x="3124200" y="453390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Line 18"/>
          <p:cNvSpPr>
            <a:spLocks noChangeShapeType="1"/>
          </p:cNvSpPr>
          <p:nvPr/>
        </p:nvSpPr>
        <p:spPr bwMode="auto">
          <a:xfrm flipV="1">
            <a:off x="2667000" y="4291013"/>
            <a:ext cx="0" cy="966787"/>
          </a:xfrm>
          <a:prstGeom prst="line">
            <a:avLst/>
          </a:prstGeom>
          <a:noFill/>
          <a:ln w="12700">
            <a:solidFill>
              <a:srgbClr val="B590D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67" name="Line 19"/>
          <p:cNvSpPr>
            <a:spLocks noChangeShapeType="1"/>
          </p:cNvSpPr>
          <p:nvPr/>
        </p:nvSpPr>
        <p:spPr bwMode="auto">
          <a:xfrm flipV="1">
            <a:off x="7315200" y="4303713"/>
            <a:ext cx="0" cy="954087"/>
          </a:xfrm>
          <a:prstGeom prst="line">
            <a:avLst/>
          </a:prstGeom>
          <a:noFill/>
          <a:ln w="12700">
            <a:solidFill>
              <a:srgbClr val="B590D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6146" name="Object 20"/>
          <p:cNvGraphicFramePr>
            <a:graphicFrameLocks noChangeAspect="1"/>
          </p:cNvGraphicFramePr>
          <p:nvPr/>
        </p:nvGraphicFramePr>
        <p:xfrm>
          <a:off x="2525713" y="5321300"/>
          <a:ext cx="3063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Equation" r:id="rId3" imgW="152280" imgH="203040" progId="">
                  <p:embed/>
                </p:oleObj>
              </mc:Choice>
              <mc:Fallback>
                <p:oleObj name="Equation" r:id="rId3" imgW="152280" imgH="20304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525713" y="5321300"/>
                        <a:ext cx="30638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21"/>
          <p:cNvGraphicFramePr>
            <a:graphicFrameLocks noChangeAspect="1"/>
          </p:cNvGraphicFramePr>
          <p:nvPr/>
        </p:nvGraphicFramePr>
        <p:xfrm>
          <a:off x="7161213" y="5334000"/>
          <a:ext cx="306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Equation" r:id="rId5" imgW="152280" imgH="190440" progId="">
                  <p:embed/>
                </p:oleObj>
              </mc:Choice>
              <mc:Fallback>
                <p:oleObj name="Equation" r:id="rId5" imgW="152280" imgH="19044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7161213" y="5334000"/>
                        <a:ext cx="3063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8" name="Line 22"/>
          <p:cNvSpPr>
            <a:spLocks noChangeShapeType="1"/>
          </p:cNvSpPr>
          <p:nvPr/>
        </p:nvSpPr>
        <p:spPr bwMode="auto">
          <a:xfrm flipH="1">
            <a:off x="838200" y="4279900"/>
            <a:ext cx="1828800" cy="0"/>
          </a:xfrm>
          <a:prstGeom prst="line">
            <a:avLst/>
          </a:prstGeom>
          <a:noFill/>
          <a:ln w="12700">
            <a:solidFill>
              <a:srgbClr val="B590D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H="1">
            <a:off x="5435600" y="4279900"/>
            <a:ext cx="1890713" cy="0"/>
          </a:xfrm>
          <a:prstGeom prst="line">
            <a:avLst/>
          </a:prstGeom>
          <a:noFill/>
          <a:ln w="12700">
            <a:solidFill>
              <a:srgbClr val="B590D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531813" y="4127500"/>
          <a:ext cx="3063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Equation" r:id="rId7" imgW="152280" imgH="164880" progId="">
                  <p:embed/>
                </p:oleObj>
              </mc:Choice>
              <mc:Fallback>
                <p:oleObj name="Equation" r:id="rId7" imgW="152280" imgH="16488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31813" y="4127500"/>
                        <a:ext cx="3063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27"/>
          <p:cNvGraphicFramePr>
            <a:graphicFrameLocks noChangeAspect="1"/>
          </p:cNvGraphicFramePr>
          <p:nvPr/>
        </p:nvGraphicFramePr>
        <p:xfrm>
          <a:off x="5105400" y="4127500"/>
          <a:ext cx="3063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9" imgW="152280" imgH="164880" progId="">
                  <p:embed/>
                </p:oleObj>
              </mc:Choice>
              <mc:Fallback>
                <p:oleObj name="Equation" r:id="rId9" imgW="152280" imgH="164880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105400" y="4127500"/>
                        <a:ext cx="3063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0" name="Oval 28"/>
          <p:cNvSpPr>
            <a:spLocks noChangeArrowheads="1"/>
          </p:cNvSpPr>
          <p:nvPr/>
        </p:nvSpPr>
        <p:spPr bwMode="blackWhite">
          <a:xfrm>
            <a:off x="2606675" y="422275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Text Box 29"/>
          <p:cNvSpPr txBox="1">
            <a:spLocks noChangeArrowheads="1"/>
          </p:cNvSpPr>
          <p:nvPr/>
        </p:nvSpPr>
        <p:spPr bwMode="blackWhite">
          <a:xfrm>
            <a:off x="2590800" y="38481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A</a:t>
            </a:r>
            <a:endParaRPr lang="en-US" sz="2400" i="1" u="none">
              <a:latin typeface="Arial" charset="0"/>
            </a:endParaRPr>
          </a:p>
        </p:txBody>
      </p:sp>
      <p:sp>
        <p:nvSpPr>
          <p:cNvPr id="6172" name="Oval 30"/>
          <p:cNvSpPr>
            <a:spLocks noChangeArrowheads="1"/>
          </p:cNvSpPr>
          <p:nvPr/>
        </p:nvSpPr>
        <p:spPr bwMode="blackWhite">
          <a:xfrm>
            <a:off x="7251700" y="422910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Text Box 31"/>
          <p:cNvSpPr txBox="1">
            <a:spLocks noChangeArrowheads="1"/>
          </p:cNvSpPr>
          <p:nvPr/>
        </p:nvSpPr>
        <p:spPr bwMode="blackWhite">
          <a:xfrm>
            <a:off x="6858000" y="38481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A</a:t>
            </a:r>
            <a:endParaRPr lang="en-US" sz="2400" i="1" u="none">
              <a:latin typeface="Arial" charset="0"/>
            </a:endParaRPr>
          </a:p>
        </p:txBody>
      </p:sp>
      <p:sp>
        <p:nvSpPr>
          <p:cNvPr id="6174" name="Oval 32"/>
          <p:cNvSpPr>
            <a:spLocks noChangeArrowheads="1"/>
          </p:cNvSpPr>
          <p:nvPr/>
        </p:nvSpPr>
        <p:spPr bwMode="blackWhite">
          <a:xfrm>
            <a:off x="8089900" y="368935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Text Box 33"/>
          <p:cNvSpPr txBox="1">
            <a:spLocks noChangeArrowheads="1"/>
          </p:cNvSpPr>
          <p:nvPr/>
        </p:nvSpPr>
        <p:spPr bwMode="blackWhite">
          <a:xfrm>
            <a:off x="7737475" y="3352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B</a:t>
            </a:r>
            <a:endParaRPr lang="en-US" sz="2400" i="1" u="none">
              <a:latin typeface="Arial" charset="0"/>
            </a:endParaRPr>
          </a:p>
        </p:txBody>
      </p:sp>
      <p:sp>
        <p:nvSpPr>
          <p:cNvPr id="6176" name="Text Box 34"/>
          <p:cNvSpPr txBox="1">
            <a:spLocks noChangeArrowheads="1"/>
          </p:cNvSpPr>
          <p:nvPr/>
        </p:nvSpPr>
        <p:spPr bwMode="blackWhite">
          <a:xfrm>
            <a:off x="6372225" y="42291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C</a:t>
            </a:r>
            <a:endParaRPr lang="en-US" sz="2400" i="1" u="none">
              <a:latin typeface="Arial" charset="0"/>
            </a:endParaRPr>
          </a:p>
        </p:txBody>
      </p:sp>
      <p:sp>
        <p:nvSpPr>
          <p:cNvPr id="6177" name="Oval 35"/>
          <p:cNvSpPr>
            <a:spLocks noChangeArrowheads="1"/>
          </p:cNvSpPr>
          <p:nvPr/>
        </p:nvSpPr>
        <p:spPr bwMode="blackWhite">
          <a:xfrm>
            <a:off x="6756400" y="455295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Text Box 36"/>
          <p:cNvSpPr txBox="1">
            <a:spLocks noChangeArrowheads="1"/>
          </p:cNvSpPr>
          <p:nvPr/>
        </p:nvSpPr>
        <p:spPr bwMode="blackWhite">
          <a:xfrm>
            <a:off x="8382000" y="30321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i="1" u="none">
                <a:solidFill>
                  <a:srgbClr val="B590DA"/>
                </a:solidFill>
                <a:latin typeface="Arial" charset="0"/>
              </a:rPr>
              <a:t>AS</a:t>
            </a:r>
            <a:endParaRPr lang="en-US" sz="2000" i="1" u="none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6179" name="Rectangle 37"/>
          <p:cNvSpPr>
            <a:spLocks noChangeArrowheads="1"/>
          </p:cNvSpPr>
          <p:nvPr/>
        </p:nvSpPr>
        <p:spPr bwMode="auto">
          <a:xfrm>
            <a:off x="0" y="61563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none">
                <a:latin typeface="Arial" charset="0"/>
              </a:rPr>
              <a:t>kada output</a:t>
            </a:r>
            <a:r>
              <a:rPr lang="sr-Latn-CS" sz="2000" u="none">
                <a:latin typeface="Arial" charset="0"/>
              </a:rPr>
              <a:t> </a:t>
            </a:r>
            <a:r>
              <a:rPr lang="en-US" sz="2000" u="none">
                <a:latin typeface="Arial" charset="0"/>
              </a:rPr>
              <a:t>raste brže od trenda, nezaposlenost pada (Okunov</a:t>
            </a:r>
            <a:r>
              <a:rPr lang="sr-Latn-CS" sz="2000" u="none">
                <a:latin typeface="Arial" charset="0"/>
              </a:rPr>
              <a:t> </a:t>
            </a:r>
            <a:r>
              <a:rPr lang="en-US" sz="2000" u="none">
                <a:latin typeface="Arial" charset="0"/>
              </a:rPr>
              <a:t>zakon) a inflacija raste (Filipsova kriva).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Line 22"/>
          <p:cNvSpPr>
            <a:spLocks noChangeShapeType="1"/>
          </p:cNvSpPr>
          <p:nvPr/>
        </p:nvSpPr>
        <p:spPr bwMode="auto">
          <a:xfrm flipH="1">
            <a:off x="838200" y="4279900"/>
            <a:ext cx="1828800" cy="0"/>
          </a:xfrm>
          <a:prstGeom prst="line">
            <a:avLst/>
          </a:prstGeom>
          <a:noFill/>
          <a:ln w="12700">
            <a:solidFill>
              <a:srgbClr val="B590D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4" name="Line 41"/>
          <p:cNvSpPr>
            <a:spLocks noChangeShapeType="1"/>
          </p:cNvSpPr>
          <p:nvPr/>
        </p:nvSpPr>
        <p:spPr bwMode="auto">
          <a:xfrm flipH="1">
            <a:off x="838200" y="3670300"/>
            <a:ext cx="1828800" cy="0"/>
          </a:xfrm>
          <a:prstGeom prst="line">
            <a:avLst/>
          </a:prstGeom>
          <a:noFill/>
          <a:ln w="12700">
            <a:solidFill>
              <a:srgbClr val="B590D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5" name="Rectangle 3"/>
          <p:cNvSpPr>
            <a:spLocks noChangeArrowheads="1"/>
          </p:cNvSpPr>
          <p:nvPr/>
        </p:nvSpPr>
        <p:spPr bwMode="black">
          <a:xfrm>
            <a:off x="33338" y="755650"/>
            <a:ext cx="9110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3200" u="none">
                <a:solidFill>
                  <a:schemeClr val="bg1"/>
                </a:solidFill>
                <a:latin typeface="Arial" charset="0"/>
              </a:rPr>
              <a:t>Od kratkog ka dugom roku </a:t>
            </a:r>
            <a:endParaRPr lang="en-US" sz="32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6" name="Text Box 5"/>
          <p:cNvSpPr txBox="1">
            <a:spLocks noChangeArrowheads="1"/>
          </p:cNvSpPr>
          <p:nvPr/>
        </p:nvSpPr>
        <p:spPr bwMode="auto">
          <a:xfrm rot="-5400000">
            <a:off x="-693737" y="3040062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Inflacija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3200400" y="5334000"/>
            <a:ext cx="1952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Nezaposlenost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62000" y="5715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u="none">
                <a:solidFill>
                  <a:srgbClr val="B590DA"/>
                </a:solidFill>
                <a:latin typeface="Arial" charset="0"/>
              </a:rPr>
              <a:t>(a) Filipsova kriva</a:t>
            </a:r>
            <a:endParaRPr lang="en-US" sz="2400" u="none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7179" name="Arc 13"/>
          <p:cNvSpPr>
            <a:spLocks/>
          </p:cNvSpPr>
          <p:nvPr/>
        </p:nvSpPr>
        <p:spPr bwMode="auto">
          <a:xfrm flipH="1" flipV="1">
            <a:off x="1447800" y="1524000"/>
            <a:ext cx="3581400" cy="3276600"/>
          </a:xfrm>
          <a:custGeom>
            <a:avLst/>
            <a:gdLst>
              <a:gd name="T0" fmla="*/ 2147483647 w 20407"/>
              <a:gd name="T1" fmla="*/ 0 h 20091"/>
              <a:gd name="T2" fmla="*/ 2147483647 w 20407"/>
              <a:gd name="T3" fmla="*/ 2147483647 h 20091"/>
              <a:gd name="T4" fmla="*/ 0 w 20407"/>
              <a:gd name="T5" fmla="*/ 2147483647 h 20091"/>
              <a:gd name="T6" fmla="*/ 0 60000 65536"/>
              <a:gd name="T7" fmla="*/ 0 60000 65536"/>
              <a:gd name="T8" fmla="*/ 0 60000 65536"/>
              <a:gd name="T9" fmla="*/ 0 w 20407"/>
              <a:gd name="T10" fmla="*/ 0 h 20091"/>
              <a:gd name="T11" fmla="*/ 20407 w 20407"/>
              <a:gd name="T12" fmla="*/ 20091 h 200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07" h="20091" fill="none" extrusionOk="0">
                <a:moveTo>
                  <a:pt x="7931" y="0"/>
                </a:moveTo>
                <a:cubicBezTo>
                  <a:pt x="13787" y="2312"/>
                  <a:pt x="18343" y="7063"/>
                  <a:pt x="20407" y="13011"/>
                </a:cubicBezTo>
              </a:path>
              <a:path w="20407" h="20091" stroke="0" extrusionOk="0">
                <a:moveTo>
                  <a:pt x="7931" y="0"/>
                </a:moveTo>
                <a:cubicBezTo>
                  <a:pt x="13787" y="2312"/>
                  <a:pt x="18343" y="7063"/>
                  <a:pt x="20407" y="13011"/>
                </a:cubicBezTo>
                <a:lnTo>
                  <a:pt x="0" y="20091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blackWhite">
          <a:xfrm>
            <a:off x="2133600" y="2895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C</a:t>
            </a:r>
            <a:endParaRPr lang="en-US" sz="2400" i="1" u="none">
              <a:latin typeface="Arial" charset="0"/>
            </a:endParaRP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blackWhite">
          <a:xfrm>
            <a:off x="1651000" y="3657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B</a:t>
            </a:r>
            <a:endParaRPr lang="en-US" sz="2400" i="1" u="none">
              <a:latin typeface="Arial" charset="0"/>
            </a:endParaRPr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V="1">
            <a:off x="2667000" y="4291013"/>
            <a:ext cx="0" cy="966787"/>
          </a:xfrm>
          <a:prstGeom prst="line">
            <a:avLst/>
          </a:prstGeom>
          <a:noFill/>
          <a:ln w="12700">
            <a:solidFill>
              <a:srgbClr val="B590DA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7170" name="Object 20"/>
          <p:cNvGraphicFramePr>
            <a:graphicFrameLocks noChangeAspect="1"/>
          </p:cNvGraphicFramePr>
          <p:nvPr/>
        </p:nvGraphicFramePr>
        <p:xfrm>
          <a:off x="2525713" y="5321300"/>
          <a:ext cx="3063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3" imgW="152280" imgH="203040" progId="">
                  <p:embed/>
                </p:oleObj>
              </mc:Choice>
              <mc:Fallback>
                <p:oleObj name="Equation" r:id="rId3" imgW="152280" imgH="20304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525713" y="5321300"/>
                        <a:ext cx="30638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24"/>
          <p:cNvGraphicFramePr>
            <a:graphicFrameLocks noChangeAspect="1"/>
          </p:cNvGraphicFramePr>
          <p:nvPr/>
        </p:nvGraphicFramePr>
        <p:xfrm>
          <a:off x="519113" y="4076700"/>
          <a:ext cx="3317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5" imgW="164880" imgH="215640" progId="">
                  <p:embed/>
                </p:oleObj>
              </mc:Choice>
              <mc:Fallback>
                <p:oleObj name="Equation" r:id="rId5" imgW="164880" imgH="215640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19113" y="4076700"/>
                        <a:ext cx="3317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Text Box 27"/>
          <p:cNvSpPr txBox="1">
            <a:spLocks noChangeArrowheads="1"/>
          </p:cNvSpPr>
          <p:nvPr/>
        </p:nvSpPr>
        <p:spPr bwMode="blackWhite">
          <a:xfrm>
            <a:off x="2590800" y="38481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A</a:t>
            </a:r>
            <a:endParaRPr lang="en-US" sz="2400" i="1" u="none">
              <a:latin typeface="Arial" charset="0"/>
            </a:endParaRPr>
          </a:p>
        </p:txBody>
      </p:sp>
      <p:sp>
        <p:nvSpPr>
          <p:cNvPr id="7184" name="Line 35"/>
          <p:cNvSpPr>
            <a:spLocks noChangeShapeType="1"/>
          </p:cNvSpPr>
          <p:nvPr/>
        </p:nvSpPr>
        <p:spPr bwMode="auto">
          <a:xfrm flipV="1">
            <a:off x="2667000" y="2362200"/>
            <a:ext cx="0" cy="289560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5" name="Text Box 38"/>
          <p:cNvSpPr txBox="1">
            <a:spLocks noChangeArrowheads="1"/>
          </p:cNvSpPr>
          <p:nvPr/>
        </p:nvSpPr>
        <p:spPr bwMode="blackWhite">
          <a:xfrm>
            <a:off x="1549400" y="18288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u="none">
                <a:solidFill>
                  <a:srgbClr val="B590DA"/>
                </a:solidFill>
                <a:latin typeface="Arial" charset="0"/>
              </a:rPr>
              <a:t>Long run</a:t>
            </a:r>
            <a:endParaRPr lang="en-US" sz="2000" i="1" u="none">
              <a:solidFill>
                <a:srgbClr val="B590DA"/>
              </a:solidFill>
              <a:latin typeface="Arial" charset="0"/>
            </a:endParaRPr>
          </a:p>
        </p:txBody>
      </p:sp>
      <p:graphicFrame>
        <p:nvGraphicFramePr>
          <p:cNvPr id="7172" name="Object 39"/>
          <p:cNvGraphicFramePr>
            <a:graphicFrameLocks noChangeAspect="1"/>
          </p:cNvGraphicFramePr>
          <p:nvPr/>
        </p:nvGraphicFramePr>
        <p:xfrm>
          <a:off x="506413" y="3416300"/>
          <a:ext cx="357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7" imgW="177480" imgH="215640" progId="">
                  <p:embed/>
                </p:oleObj>
              </mc:Choice>
              <mc:Fallback>
                <p:oleObj name="Equation" r:id="rId7" imgW="177480" imgH="215640" progId="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06413" y="3416300"/>
                        <a:ext cx="3571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6" name="Arc 42"/>
          <p:cNvSpPr>
            <a:spLocks/>
          </p:cNvSpPr>
          <p:nvPr/>
        </p:nvSpPr>
        <p:spPr bwMode="auto">
          <a:xfrm flipH="1" flipV="1">
            <a:off x="1847850" y="914400"/>
            <a:ext cx="3179763" cy="3276600"/>
          </a:xfrm>
          <a:custGeom>
            <a:avLst/>
            <a:gdLst>
              <a:gd name="T0" fmla="*/ 2147483647 w 18122"/>
              <a:gd name="T1" fmla="*/ 0 h 20091"/>
              <a:gd name="T2" fmla="*/ 2147483647 w 18122"/>
              <a:gd name="T3" fmla="*/ 2147483647 h 20091"/>
              <a:gd name="T4" fmla="*/ 0 w 18122"/>
              <a:gd name="T5" fmla="*/ 2147483647 h 20091"/>
              <a:gd name="T6" fmla="*/ 0 60000 65536"/>
              <a:gd name="T7" fmla="*/ 0 60000 65536"/>
              <a:gd name="T8" fmla="*/ 0 60000 65536"/>
              <a:gd name="T9" fmla="*/ 0 w 18122"/>
              <a:gd name="T10" fmla="*/ 0 h 20091"/>
              <a:gd name="T11" fmla="*/ 18122 w 18122"/>
              <a:gd name="T12" fmla="*/ 20091 h 200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22" h="20091" fill="none" extrusionOk="0">
                <a:moveTo>
                  <a:pt x="7931" y="0"/>
                </a:moveTo>
                <a:cubicBezTo>
                  <a:pt x="12113" y="1650"/>
                  <a:pt x="15675" y="4565"/>
                  <a:pt x="18121" y="8337"/>
                </a:cubicBezTo>
              </a:path>
              <a:path w="18122" h="20091" stroke="0" extrusionOk="0">
                <a:moveTo>
                  <a:pt x="7931" y="0"/>
                </a:moveTo>
                <a:cubicBezTo>
                  <a:pt x="12113" y="1650"/>
                  <a:pt x="15675" y="4565"/>
                  <a:pt x="18121" y="8337"/>
                </a:cubicBezTo>
                <a:lnTo>
                  <a:pt x="0" y="20091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Text Box 43"/>
          <p:cNvSpPr txBox="1">
            <a:spLocks noChangeArrowheads="1"/>
          </p:cNvSpPr>
          <p:nvPr/>
        </p:nvSpPr>
        <p:spPr bwMode="blackWhite">
          <a:xfrm>
            <a:off x="2667000" y="3276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Z</a:t>
            </a:r>
            <a:endParaRPr lang="en-US" sz="2400" i="1" u="none">
              <a:latin typeface="Arial" charset="0"/>
            </a:endParaRPr>
          </a:p>
        </p:txBody>
      </p:sp>
      <p:sp>
        <p:nvSpPr>
          <p:cNvPr id="7188" name="Oval 44"/>
          <p:cNvSpPr>
            <a:spLocks noChangeArrowheads="1"/>
          </p:cNvSpPr>
          <p:nvPr/>
        </p:nvSpPr>
        <p:spPr bwMode="blackWhite">
          <a:xfrm>
            <a:off x="2609850" y="360680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Line 50"/>
          <p:cNvSpPr>
            <a:spLocks noChangeShapeType="1"/>
          </p:cNvSpPr>
          <p:nvPr/>
        </p:nvSpPr>
        <p:spPr bwMode="auto">
          <a:xfrm flipV="1">
            <a:off x="2043113" y="3406775"/>
            <a:ext cx="193675" cy="288925"/>
          </a:xfrm>
          <a:prstGeom prst="line">
            <a:avLst/>
          </a:prstGeom>
          <a:noFill/>
          <a:ln w="25400">
            <a:solidFill>
              <a:srgbClr val="FCE78C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190" name="Text Box 52"/>
          <p:cNvSpPr txBox="1">
            <a:spLocks noChangeArrowheads="1"/>
          </p:cNvSpPr>
          <p:nvPr/>
        </p:nvSpPr>
        <p:spPr bwMode="blackWhite">
          <a:xfrm>
            <a:off x="3276600" y="3810000"/>
            <a:ext cx="213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u="none" dirty="0" err="1">
                <a:solidFill>
                  <a:srgbClr val="B590DA"/>
                </a:solidFill>
                <a:latin typeface="Arial" charset="0"/>
              </a:rPr>
              <a:t>Kratkoročna</a:t>
            </a:r>
            <a:r>
              <a:rPr lang="de-DE" sz="2000" u="none" dirty="0">
                <a:solidFill>
                  <a:srgbClr val="B590DA"/>
                </a:solidFill>
                <a:latin typeface="Arial" charset="0"/>
              </a:rPr>
              <a:t> </a:t>
            </a:r>
            <a:r>
              <a:rPr lang="de-DE" sz="2000" u="none" dirty="0" err="1">
                <a:solidFill>
                  <a:srgbClr val="B590DA"/>
                </a:solidFill>
                <a:latin typeface="Arial" charset="0"/>
              </a:rPr>
              <a:t>Filipsova</a:t>
            </a:r>
            <a:r>
              <a:rPr lang="de-DE" sz="2000" u="none" dirty="0">
                <a:solidFill>
                  <a:srgbClr val="B590DA"/>
                </a:solidFill>
                <a:latin typeface="Arial" charset="0"/>
              </a:rPr>
              <a:t> </a:t>
            </a:r>
            <a:r>
              <a:rPr lang="de-DE" sz="2000" u="none" dirty="0" err="1">
                <a:solidFill>
                  <a:srgbClr val="B590DA"/>
                </a:solidFill>
                <a:latin typeface="Arial" charset="0"/>
              </a:rPr>
              <a:t>kriva</a:t>
            </a:r>
            <a:endParaRPr lang="en-US" sz="2000" u="none" dirty="0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7191" name="Freeform 4"/>
          <p:cNvSpPr>
            <a:spLocks/>
          </p:cNvSpPr>
          <p:nvPr/>
        </p:nvSpPr>
        <p:spPr bwMode="auto">
          <a:xfrm>
            <a:off x="866775" y="1752600"/>
            <a:ext cx="3429000" cy="3505200"/>
          </a:xfrm>
          <a:custGeom>
            <a:avLst/>
            <a:gdLst>
              <a:gd name="T0" fmla="*/ 0 w 2160"/>
              <a:gd name="T1" fmla="*/ 0 h 2208"/>
              <a:gd name="T2" fmla="*/ 0 w 2160"/>
              <a:gd name="T3" fmla="*/ 2147483647 h 2208"/>
              <a:gd name="T4" fmla="*/ 2147483647 w 2160"/>
              <a:gd name="T5" fmla="*/ 2147483647 h 2208"/>
              <a:gd name="T6" fmla="*/ 0 60000 65536"/>
              <a:gd name="T7" fmla="*/ 0 60000 65536"/>
              <a:gd name="T8" fmla="*/ 0 60000 65536"/>
              <a:gd name="T9" fmla="*/ 0 w 2160"/>
              <a:gd name="T10" fmla="*/ 0 h 2208"/>
              <a:gd name="T11" fmla="*/ 2160 w 2160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208">
                <a:moveTo>
                  <a:pt x="0" y="0"/>
                </a:moveTo>
                <a:lnTo>
                  <a:pt x="0" y="2208"/>
                </a:lnTo>
                <a:lnTo>
                  <a:pt x="2160" y="2208"/>
                </a:lnTo>
              </a:path>
            </a:pathLst>
          </a:custGeom>
          <a:noFill/>
          <a:ln w="28575">
            <a:solidFill>
              <a:srgbClr val="B590DA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192" name="Oval 26"/>
          <p:cNvSpPr>
            <a:spLocks noChangeArrowheads="1"/>
          </p:cNvSpPr>
          <p:nvPr/>
        </p:nvSpPr>
        <p:spPr bwMode="blackWhite">
          <a:xfrm>
            <a:off x="2606675" y="422275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Oval 15"/>
          <p:cNvSpPr>
            <a:spLocks noChangeArrowheads="1"/>
          </p:cNvSpPr>
          <p:nvPr/>
        </p:nvSpPr>
        <p:spPr bwMode="blackWhite">
          <a:xfrm>
            <a:off x="1993900" y="361315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Oval 17"/>
          <p:cNvSpPr>
            <a:spLocks noChangeArrowheads="1"/>
          </p:cNvSpPr>
          <p:nvPr/>
        </p:nvSpPr>
        <p:spPr bwMode="blackWhite">
          <a:xfrm>
            <a:off x="2235200" y="327660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105400" y="3622675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 err="1"/>
              <a:t>Pre</a:t>
            </a:r>
            <a:r>
              <a:rPr lang="it-IT" sz="2400" dirty="0"/>
              <a:t> ili </a:t>
            </a:r>
            <a:r>
              <a:rPr lang="it-IT" sz="2400" dirty="0" err="1"/>
              <a:t>kasnije</a:t>
            </a:r>
            <a:r>
              <a:rPr lang="it-IT" sz="2400" dirty="0"/>
              <a:t>, </a:t>
            </a:r>
            <a:r>
              <a:rPr lang="it-IT" sz="2400" dirty="0" err="1"/>
              <a:t>pregovarači</a:t>
            </a:r>
            <a:r>
              <a:rPr lang="it-IT" sz="2400" dirty="0"/>
              <a:t> će morati</a:t>
            </a:r>
          </a:p>
          <a:p>
            <a:r>
              <a:rPr lang="pt-BR" sz="2400" dirty="0"/>
              <a:t>da </a:t>
            </a:r>
            <a:r>
              <a:rPr lang="pt-BR" sz="2400" dirty="0" err="1"/>
              <a:t>prihvate</a:t>
            </a:r>
            <a:r>
              <a:rPr lang="pt-BR" sz="2400" dirty="0"/>
              <a:t> </a:t>
            </a:r>
            <a:r>
              <a:rPr lang="pt-BR" sz="2400" dirty="0" err="1"/>
              <a:t>činjenicu</a:t>
            </a:r>
            <a:r>
              <a:rPr lang="pt-BR" sz="2400" dirty="0"/>
              <a:t> da </a:t>
            </a:r>
            <a:r>
              <a:rPr lang="pt-BR" sz="2400" dirty="0" err="1"/>
              <a:t>je</a:t>
            </a:r>
            <a:r>
              <a:rPr lang="pt-BR" sz="2400" dirty="0"/>
              <a:t> </a:t>
            </a:r>
            <a:r>
              <a:rPr lang="pt-BR" sz="2400" dirty="0" err="1"/>
              <a:t>inflacija</a:t>
            </a:r>
            <a:r>
              <a:rPr lang="pt-BR" sz="2400" dirty="0"/>
              <a:t> </a:t>
            </a:r>
            <a:r>
              <a:rPr lang="pt-BR" sz="2400" dirty="0" err="1"/>
              <a:t>porasla</a:t>
            </a:r>
            <a:r>
              <a:rPr lang="pt-BR" sz="2400" dirty="0"/>
              <a:t> do</a:t>
            </a:r>
          </a:p>
          <a:p>
            <a:r>
              <a:rPr lang="en-US" sz="2400" dirty="0" err="1"/>
              <a:t>nivoa</a:t>
            </a:r>
            <a:r>
              <a:rPr lang="en-US" sz="2400" dirty="0"/>
              <a:t> </a:t>
            </a:r>
            <a:r>
              <a:rPr lang="el-GR" sz="2400" dirty="0" err="1"/>
              <a:t>π2</a:t>
            </a:r>
            <a:r>
              <a:rPr lang="el-GR" sz="2400" dirty="0"/>
              <a:t>. </a:t>
            </a:r>
            <a:r>
              <a:rPr lang="en-US" sz="2400" dirty="0" err="1"/>
              <a:t>Kada</a:t>
            </a:r>
            <a:r>
              <a:rPr lang="en-US" sz="2400" dirty="0"/>
              <a:t> se to </a:t>
            </a:r>
            <a:r>
              <a:rPr lang="en-US" sz="2400" dirty="0" err="1"/>
              <a:t>dogodi</a:t>
            </a:r>
            <a:r>
              <a:rPr lang="en-US" sz="2400" dirty="0"/>
              <a:t>, </a:t>
            </a:r>
            <a:r>
              <a:rPr lang="en-US" sz="2400" dirty="0" err="1"/>
              <a:t>kratkoročna</a:t>
            </a:r>
            <a:r>
              <a:rPr lang="en-US" sz="2400" dirty="0"/>
              <a:t> </a:t>
            </a:r>
            <a:r>
              <a:rPr lang="en-US" sz="2400" dirty="0" err="1"/>
              <a:t>kriva</a:t>
            </a:r>
            <a:r>
              <a:rPr lang="en-US" sz="2400" dirty="0"/>
              <a:t> </a:t>
            </a:r>
            <a:r>
              <a:rPr lang="en-US" sz="2400" dirty="0" err="1"/>
              <a:t>će</a:t>
            </a:r>
            <a:r>
              <a:rPr lang="en-US" sz="2400" dirty="0"/>
              <a:t> se</a:t>
            </a:r>
          </a:p>
          <a:p>
            <a:r>
              <a:rPr lang="en-US" sz="2400" dirty="0" err="1"/>
              <a:t>pomeriti</a:t>
            </a:r>
            <a:r>
              <a:rPr lang="en-US" sz="2400" dirty="0"/>
              <a:t> </a:t>
            </a:r>
            <a:r>
              <a:rPr lang="en-US" sz="2400" dirty="0" err="1"/>
              <a:t>naviše</a:t>
            </a:r>
            <a:r>
              <a:rPr lang="en-US" sz="2400" dirty="0"/>
              <a:t>, </a:t>
            </a:r>
            <a:r>
              <a:rPr lang="en-US" sz="2400" dirty="0" err="1"/>
              <a:t>prolazeći</a:t>
            </a:r>
            <a:r>
              <a:rPr lang="en-US" sz="2400" dirty="0"/>
              <a:t> </a:t>
            </a:r>
            <a:r>
              <a:rPr lang="en-US" sz="2400" dirty="0" err="1"/>
              <a:t>kroz</a:t>
            </a:r>
            <a:r>
              <a:rPr lang="en-US" sz="2400" dirty="0"/>
              <a:t> </a:t>
            </a:r>
            <a:r>
              <a:rPr lang="en-US" sz="2400" dirty="0" err="1"/>
              <a:t>tačku</a:t>
            </a:r>
            <a:r>
              <a:rPr lang="en-US" sz="2400" dirty="0"/>
              <a:t> </a:t>
            </a:r>
            <a:r>
              <a:rPr lang="en-US" sz="2400" i="1" dirty="0"/>
              <a:t>Z,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4876800" y="1335088"/>
            <a:ext cx="4572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dirty="0"/>
              <a:t>Zamislimo sada da dođe</a:t>
            </a:r>
          </a:p>
          <a:p>
            <a:r>
              <a:rPr lang="en-US" sz="2800" dirty="0"/>
              <a:t>do </a:t>
            </a:r>
            <a:r>
              <a:rPr lang="en-US" sz="2800" dirty="0" err="1"/>
              <a:t>ekspanzije</a:t>
            </a:r>
            <a:r>
              <a:rPr lang="en-US" sz="2800" dirty="0"/>
              <a:t> </a:t>
            </a:r>
            <a:r>
              <a:rPr lang="en-US" sz="2800" dirty="0" err="1"/>
              <a:t>agregatne</a:t>
            </a:r>
            <a:r>
              <a:rPr lang="en-US" sz="2800" dirty="0"/>
              <a:t> </a:t>
            </a:r>
            <a:r>
              <a:rPr lang="en-US" sz="2800" dirty="0" err="1"/>
              <a:t>tražnje</a:t>
            </a:r>
            <a:r>
              <a:rPr lang="en-US" sz="2800" dirty="0"/>
              <a:t> u </a:t>
            </a:r>
            <a:r>
              <a:rPr lang="en-US" sz="2800" dirty="0" err="1"/>
              <a:t>cilju</a:t>
            </a:r>
            <a:r>
              <a:rPr lang="en-US" sz="2800" dirty="0"/>
              <a:t> </a:t>
            </a:r>
            <a:r>
              <a:rPr lang="en-US" sz="2800" dirty="0" err="1"/>
              <a:t>smanjenja</a:t>
            </a:r>
            <a:endParaRPr lang="en-US" sz="2800" dirty="0"/>
          </a:p>
          <a:p>
            <a:r>
              <a:rPr lang="en-US" sz="2800" dirty="0" err="1"/>
              <a:t>nezaposlenosti</a:t>
            </a:r>
            <a:r>
              <a:rPr lang="en-US" sz="2800" dirty="0"/>
              <a:t>,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će</a:t>
            </a:r>
            <a:endParaRPr lang="sr-Latn-RS" sz="2800" dirty="0"/>
          </a:p>
          <a:p>
            <a:r>
              <a:rPr lang="en-US" sz="2800" dirty="0"/>
              <a:t> </a:t>
            </a:r>
            <a:r>
              <a:rPr lang="en-US" sz="2800" dirty="0" err="1"/>
              <a:t>pomeriti</a:t>
            </a:r>
            <a:r>
              <a:rPr lang="en-US" sz="2800" dirty="0"/>
              <a:t> </a:t>
            </a:r>
            <a:r>
              <a:rPr lang="en-US" sz="2800" dirty="0" err="1"/>
              <a:t>privredu</a:t>
            </a:r>
            <a:r>
              <a:rPr lang="en-US" sz="2800" dirty="0"/>
              <a:t> u </a:t>
            </a:r>
            <a:r>
              <a:rPr lang="en-US" sz="2800" dirty="0" err="1"/>
              <a:t>tačku</a:t>
            </a:r>
            <a:r>
              <a:rPr lang="en-US" sz="2800" dirty="0"/>
              <a:t> </a:t>
            </a:r>
            <a:r>
              <a:rPr lang="en-US" sz="2800" i="1" dirty="0"/>
              <a:t>B: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/>
      <p:bldP spid="56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838200"/>
            <a:ext cx="8686800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none" dirty="0" err="1"/>
              <a:t>Kako</a:t>
            </a:r>
            <a:r>
              <a:rPr lang="en-US" u="none" dirty="0"/>
              <a:t> bi u </a:t>
            </a:r>
            <a:r>
              <a:rPr lang="en-US" u="none" dirty="0" err="1"/>
              <a:t>maloj</a:t>
            </a:r>
            <a:r>
              <a:rPr lang="en-US" u="none" dirty="0"/>
              <a:t> </a:t>
            </a:r>
            <a:r>
              <a:rPr lang="en-US" u="none" dirty="0" err="1"/>
              <a:t>otvorenoj</a:t>
            </a:r>
            <a:r>
              <a:rPr lang="en-US" u="none" dirty="0"/>
              <a:t> </a:t>
            </a:r>
            <a:r>
              <a:rPr lang="en-US" u="none" dirty="0" err="1"/>
              <a:t>privredi</a:t>
            </a:r>
            <a:r>
              <a:rPr lang="en-US" u="none" dirty="0"/>
              <a:t> </a:t>
            </a:r>
            <a:r>
              <a:rPr lang="en-US" u="none" dirty="0" err="1"/>
              <a:t>sa</a:t>
            </a:r>
            <a:endParaRPr lang="en-US" u="none" dirty="0"/>
          </a:p>
          <a:p>
            <a:r>
              <a:rPr lang="en-US" u="none" dirty="0" err="1"/>
              <a:t>fleksibilnim</a:t>
            </a:r>
            <a:r>
              <a:rPr lang="en-US" u="none" dirty="0"/>
              <a:t> </a:t>
            </a:r>
            <a:r>
              <a:rPr lang="en-US" u="none" dirty="0" err="1"/>
              <a:t>kursem</a:t>
            </a:r>
            <a:r>
              <a:rPr lang="en-US" u="none" dirty="0"/>
              <a:t> </a:t>
            </a:r>
            <a:r>
              <a:rPr lang="en-US" u="none" dirty="0" err="1"/>
              <a:t>ekspanzivna</a:t>
            </a:r>
            <a:r>
              <a:rPr lang="en-US" u="none" dirty="0"/>
              <a:t> </a:t>
            </a:r>
            <a:r>
              <a:rPr lang="en-US" u="none" dirty="0" err="1"/>
              <a:t>fiskalna</a:t>
            </a:r>
            <a:r>
              <a:rPr lang="en-US" u="none" dirty="0"/>
              <a:t> </a:t>
            </a:r>
            <a:r>
              <a:rPr lang="en-US" u="none" dirty="0" err="1"/>
              <a:t>politika</a:t>
            </a:r>
            <a:r>
              <a:rPr lang="en-US" u="none" dirty="0"/>
              <a:t> </a:t>
            </a:r>
            <a:r>
              <a:rPr lang="en-US" u="none" dirty="0" err="1"/>
              <a:t>mogla</a:t>
            </a:r>
            <a:r>
              <a:rPr lang="en-US" u="none" dirty="0"/>
              <a:t> </a:t>
            </a:r>
            <a:r>
              <a:rPr lang="en-US" u="none" dirty="0" err="1"/>
              <a:t>poslužiti</a:t>
            </a:r>
            <a:r>
              <a:rPr lang="en-US" u="none" dirty="0"/>
              <a:t> </a:t>
            </a:r>
            <a:r>
              <a:rPr lang="en-US" u="none" dirty="0" err="1"/>
              <a:t>kao</a:t>
            </a:r>
            <a:r>
              <a:rPr lang="en-US" u="none" dirty="0"/>
              <a:t> </a:t>
            </a:r>
            <a:r>
              <a:rPr lang="en-US" u="none" dirty="0" err="1"/>
              <a:t>sredstvo</a:t>
            </a:r>
            <a:r>
              <a:rPr lang="en-US" u="none" dirty="0"/>
              <a:t> </a:t>
            </a:r>
            <a:r>
              <a:rPr lang="en-US" u="none" dirty="0" err="1"/>
              <a:t>za</a:t>
            </a:r>
            <a:r>
              <a:rPr lang="en-US" u="none" dirty="0"/>
              <a:t> </a:t>
            </a:r>
            <a:r>
              <a:rPr lang="en-US" u="none" dirty="0" err="1"/>
              <a:t>suzbijanje</a:t>
            </a:r>
            <a:r>
              <a:rPr lang="en-US" u="none" dirty="0"/>
              <a:t> </a:t>
            </a:r>
            <a:r>
              <a:rPr lang="en-US" u="none" dirty="0" err="1"/>
              <a:t>inflacije</a:t>
            </a:r>
            <a:r>
              <a:rPr lang="en-US" u="none" dirty="0"/>
              <a:t>?</a:t>
            </a:r>
            <a:endParaRPr lang="sr-Latn-CS" u="none" dirty="0"/>
          </a:p>
          <a:p>
            <a:r>
              <a:rPr lang="sr-Latn-CS" u="none" dirty="0"/>
              <a:t>	ekspanzivna fiskalna</a:t>
            </a:r>
          </a:p>
          <a:p>
            <a:r>
              <a:rPr lang="sr-Latn-CS" u="none" dirty="0"/>
              <a:t>	vodi </a:t>
            </a:r>
            <a:r>
              <a:rPr lang="sr-Latn-CS" u="none" dirty="0" err="1"/>
              <a:t>apresijaciji</a:t>
            </a:r>
            <a:endParaRPr lang="sr-Latn-CS" u="none" dirty="0"/>
          </a:p>
          <a:p>
            <a:r>
              <a:rPr lang="sr-Latn-CS" u="none" dirty="0"/>
              <a:t>	smanjuje se </a:t>
            </a:r>
            <a:r>
              <a:rPr lang="sr-Latn-CS" u="none" dirty="0" err="1"/>
              <a:t>NX</a:t>
            </a:r>
            <a:r>
              <a:rPr lang="sr-Latn-CS" u="none" dirty="0"/>
              <a:t>	</a:t>
            </a:r>
          </a:p>
          <a:p>
            <a:r>
              <a:rPr lang="sr-Latn-CS" u="none" dirty="0"/>
              <a:t>	smanjuje Y na</a:t>
            </a:r>
          </a:p>
          <a:p>
            <a:endParaRPr lang="sr-Latn-CS" u="none" dirty="0"/>
          </a:p>
          <a:p>
            <a:r>
              <a:rPr lang="sr-Latn-CS" u="none" dirty="0"/>
              <a:t>Dakle, teško!!!</a:t>
            </a:r>
          </a:p>
          <a:p>
            <a:endParaRPr lang="sr-Latn-CS" u="none" dirty="0"/>
          </a:p>
          <a:p>
            <a:endParaRPr lang="sr-Latn-CS" u="none" dirty="0"/>
          </a:p>
          <a:p>
            <a:endParaRPr lang="sr-Latn-CS" u="none" dirty="0"/>
          </a:p>
          <a:p>
            <a:endParaRPr lang="en-US" u="none" dirty="0"/>
          </a:p>
        </p:txBody>
      </p:sp>
      <p:graphicFrame>
        <p:nvGraphicFramePr>
          <p:cNvPr id="40964" name="Object 21"/>
          <p:cNvGraphicFramePr>
            <a:graphicFrameLocks noChangeAspect="1"/>
          </p:cNvGraphicFramePr>
          <p:nvPr/>
        </p:nvGraphicFramePr>
        <p:xfrm>
          <a:off x="3962400" y="4800600"/>
          <a:ext cx="3063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3" imgW="152280" imgH="190440" progId="">
                  <p:embed/>
                </p:oleObj>
              </mc:Choice>
              <mc:Fallback>
                <p:oleObj name="Equation" r:id="rId3" imgW="152280" imgH="19044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962400" y="4800600"/>
                        <a:ext cx="30638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A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Kakav efekat na inflaciju bi mogao imati rast poreza na dodatu vrednost (VAT)? </a:t>
            </a:r>
            <a:endParaRPr lang="sr-Latn-CS"/>
          </a:p>
          <a:p>
            <a:r>
              <a:rPr lang="it-IT"/>
              <a:t>Radnici će tražiti da rastom</a:t>
            </a:r>
          </a:p>
          <a:p>
            <a:r>
              <a:rPr lang="pl-PL"/>
              <a:t>nominalnih zarada kompenzuju rast cena; firme možda</a:t>
            </a:r>
          </a:p>
          <a:p>
            <a:r>
              <a:rPr lang="en-US"/>
              <a:t>to sebi neće moći da priušte.</a:t>
            </a:r>
          </a:p>
          <a:p>
            <a:endParaRPr lang="sr-Latn-CS"/>
          </a:p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458200" cy="4876800"/>
          </a:xfrm>
        </p:spPr>
        <p:txBody>
          <a:bodyPr/>
          <a:lstStyle/>
          <a:p>
            <a:r>
              <a:rPr lang="pl-PL"/>
              <a:t>Nije sasvim jasno ko će biti</a:t>
            </a:r>
          </a:p>
          <a:p>
            <a:r>
              <a:rPr lang="pl-PL"/>
              <a:t>pobednik u bici zidanja cena. </a:t>
            </a:r>
          </a:p>
          <a:p>
            <a:r>
              <a:rPr lang="en-US"/>
              <a:t>P = (1 + θ)(1 + γ)P</a:t>
            </a:r>
            <a:r>
              <a:rPr lang="en-US" baseline="30000"/>
              <a:t>e</a:t>
            </a:r>
            <a:r>
              <a:rPr lang="en-US"/>
              <a:t>.</a:t>
            </a:r>
            <a:endParaRPr lang="sr-Latn-CS"/>
          </a:p>
          <a:p>
            <a:pPr lvl="1"/>
            <a:endParaRPr lang="pl-PL"/>
          </a:p>
          <a:p>
            <a:pPr lvl="1"/>
            <a:r>
              <a:rPr lang="pl-PL"/>
              <a:t>Ako pobede radnici i poraste </a:t>
            </a:r>
            <a:r>
              <a:rPr lang="en-US">
                <a:latin typeface="Symbol" pitchFamily="18" charset="2"/>
              </a:rPr>
              <a:t>g</a:t>
            </a:r>
            <a:r>
              <a:rPr lang="pl-PL">
                <a:latin typeface="Symbol" pitchFamily="18" charset="2"/>
              </a:rPr>
              <a:t>, </a:t>
            </a:r>
          </a:p>
          <a:p>
            <a:pPr lvl="1"/>
            <a:r>
              <a:rPr lang="pl-PL"/>
              <a:t>Raste nezaposlenost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Možete li naći razlog zbog koga</a:t>
            </a:r>
          </a:p>
          <a:p>
            <a:r>
              <a:rPr lang="en-US"/>
              <a:t>je potrebno da protekne izvesno vreme da bi se bazična i stvarna inflacija ujednačile, čak i</a:t>
            </a:r>
            <a:r>
              <a:rPr lang="sr-Latn-CS"/>
              <a:t> </a:t>
            </a:r>
            <a:r>
              <a:rPr lang="pt-BR"/>
              <a:t>kada važi hipoteza o racionalnim očekivanjima?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/>
              <a:t>Ako ugovori o radu traju više godina ili se preklapaju</a:t>
            </a:r>
          </a:p>
          <a:p>
            <a:r>
              <a:rPr lang="sr-Latn-CS"/>
              <a:t>Onda će anticipativna komponenta bazične inflacije se menja</a:t>
            </a:r>
          </a:p>
          <a:p>
            <a:r>
              <a:rPr lang="sr-Latn-CS"/>
              <a:t>To može da izazove gubitke</a:t>
            </a:r>
          </a:p>
          <a:p>
            <a:r>
              <a:rPr lang="sr-Latn-CS"/>
              <a:t>Zato su ti ugovori godišnji, obično</a:t>
            </a:r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/>
              <a:t>Kako bi </a:t>
            </a:r>
            <a:r>
              <a:rPr lang="en-US"/>
              <a:t>restriktivna monetarna ili fiskalna politika mogl</a:t>
            </a:r>
            <a:r>
              <a:rPr lang="sr-Latn-CS"/>
              <a:t>e</a:t>
            </a:r>
            <a:r>
              <a:rPr lang="en-US"/>
              <a:t> na</a:t>
            </a:r>
            <a:r>
              <a:rPr lang="sr-Latn-CS"/>
              <a:t> </a:t>
            </a:r>
            <a:r>
              <a:rPr lang="en-US"/>
              <a:t>kratak rok da deluj</a:t>
            </a:r>
            <a:r>
              <a:rPr lang="sr-Latn-CS"/>
              <a:t>u </a:t>
            </a:r>
            <a:r>
              <a:rPr lang="en-US" i="1"/>
              <a:t>infla</a:t>
            </a:r>
            <a:r>
              <a:rPr lang="sr-Latn-CS" i="1"/>
              <a:t>torno?</a:t>
            </a:r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458200" cy="4876800"/>
          </a:xfrm>
        </p:spPr>
        <p:txBody>
          <a:bodyPr/>
          <a:lstStyle/>
          <a:p>
            <a:r>
              <a:rPr lang="sr-Latn-CS" sz="2800"/>
              <a:t>Radnici </a:t>
            </a:r>
            <a:r>
              <a:rPr lang="en-US" sz="2800"/>
              <a:t>će tražiti veće plate kada god se započne sa restriktivnom</a:t>
            </a:r>
            <a:r>
              <a:rPr lang="sr-Latn-CS" sz="2800"/>
              <a:t> </a:t>
            </a:r>
            <a:r>
              <a:rPr lang="en-US" sz="2800"/>
              <a:t>monetarnom politikom, </a:t>
            </a:r>
            <a:endParaRPr lang="sr-Latn-CS" sz="2800"/>
          </a:p>
          <a:p>
            <a:r>
              <a:rPr lang="en-US" sz="2800"/>
              <a:t>Slično tome, restriktivna</a:t>
            </a:r>
            <a:r>
              <a:rPr lang="sr-Latn-CS" sz="2800"/>
              <a:t> </a:t>
            </a:r>
            <a:r>
              <a:rPr lang="fi-FI" sz="2800"/>
              <a:t>fiskalna politika koja se bude sprovodila rastom poreskih</a:t>
            </a:r>
            <a:r>
              <a:rPr lang="sr-Latn-CS" sz="2800"/>
              <a:t> </a:t>
            </a:r>
            <a:r>
              <a:rPr lang="pl-PL" sz="2800"/>
              <a:t>stopa povećaće </a:t>
            </a:r>
            <a:r>
              <a:rPr lang="en-US" sz="2800"/>
              <a:t>cene</a:t>
            </a:r>
            <a:endParaRPr lang="sr-Latn-CS" sz="2800"/>
          </a:p>
          <a:p>
            <a:endParaRPr lang="sr-Latn-CS" sz="2800"/>
          </a:p>
          <a:p>
            <a:r>
              <a:rPr lang="sr-Latn-CS" sz="2800"/>
              <a:t>Sve to pomera AS ulevo i podiže cene</a:t>
            </a:r>
            <a:endParaRPr lang="en-US" sz="28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centralne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 (</a:t>
            </a:r>
            <a:r>
              <a:rPr lang="en-US" dirty="0" err="1"/>
              <a:t>imaju</a:t>
            </a:r>
            <a:r>
              <a:rPr lang="en-US" dirty="0"/>
              <a:t> anti-</a:t>
            </a:r>
            <a:r>
              <a:rPr lang="en-US" dirty="0" err="1"/>
              <a:t>inflacioni</a:t>
            </a:r>
            <a:r>
              <a:rPr lang="en-US" dirty="0"/>
              <a:t> </a:t>
            </a:r>
            <a:r>
              <a:rPr lang="en-US" dirty="0" err="1"/>
              <a:t>kredibilitet</a:t>
            </a:r>
            <a:r>
              <a:rPr lang="sr-Latn-CS" dirty="0"/>
              <a:t>. K</a:t>
            </a:r>
            <a:r>
              <a:rPr lang="en-US" dirty="0" err="1"/>
              <a:t>ako</a:t>
            </a:r>
            <a:r>
              <a:rPr lang="en-US" dirty="0"/>
              <a:t> se to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odraziti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sr-Latn-CS" dirty="0"/>
              <a:t> </a:t>
            </a:r>
            <a:r>
              <a:rPr lang="vi-VN" dirty="0"/>
              <a:t>bazičnu inflaciju u slučaju da dođe do naglog šoka u vidu rasta robnih cena?</a:t>
            </a:r>
            <a:endParaRPr lang="sr-Latn-CS" dirty="0"/>
          </a:p>
          <a:p>
            <a:pPr lvl="1"/>
            <a:r>
              <a:rPr lang="sr-Latn-CS" dirty="0"/>
              <a:t> ako </a:t>
            </a:r>
            <a:r>
              <a:rPr lang="sr-Latn-CS" dirty="0" err="1"/>
              <a:t>CB</a:t>
            </a:r>
            <a:r>
              <a:rPr lang="sr-Latn-CS" dirty="0"/>
              <a:t> ima kredibilitet – ništa</a:t>
            </a:r>
          </a:p>
          <a:p>
            <a:pPr lvl="1"/>
            <a:r>
              <a:rPr lang="sr-Latn-CS" dirty="0"/>
              <a:t>Ako nema, raste i nivo cena i bazična inflacija</a:t>
            </a:r>
            <a:endParaRPr lang="vi-VN" dirty="0"/>
          </a:p>
          <a:p>
            <a:pPr lvl="1"/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914400"/>
            <a:ext cx="3505200" cy="4876800"/>
          </a:xfrm>
        </p:spPr>
        <p:txBody>
          <a:bodyPr/>
          <a:lstStyle/>
          <a:p>
            <a:pPr eaLnBrk="1" hangingPunct="1"/>
            <a:r>
              <a:rPr lang="en-US" sz="3600">
                <a:hlinkClick r:id="rId2"/>
              </a:rPr>
              <a:t>F</a:t>
            </a:r>
            <a:r>
              <a:rPr lang="en-US" sz="2400">
                <a:hlinkClick r:id="rId2"/>
              </a:rPr>
              <a:t>ilipsova kriva imala je jasnu i vrlo prihvatljivu poruku:</a:t>
            </a:r>
          </a:p>
          <a:p>
            <a:pPr eaLnBrk="1" hangingPunct="1"/>
            <a:r>
              <a:rPr lang="en-US" sz="2400">
                <a:hlinkClick r:id="rId2"/>
              </a:rPr>
              <a:t>Izaberite</a:t>
            </a:r>
            <a:r>
              <a:rPr lang="sr-Latn-CS" sz="2400">
                <a:hlinkClick r:id="rId2"/>
              </a:rPr>
              <a:t> </a:t>
            </a:r>
            <a:r>
              <a:rPr lang="en-US" sz="2400">
                <a:hlinkClick r:id="rId2"/>
              </a:rPr>
              <a:t>tačku na Filipsovoj krivoj, </a:t>
            </a:r>
          </a:p>
          <a:p>
            <a:pPr eaLnBrk="1" hangingPunct="1">
              <a:buFontTx/>
              <a:buNone/>
            </a:pPr>
            <a:r>
              <a:rPr lang="en-US" sz="2400">
                <a:hlinkClick r:id="rId2"/>
              </a:rPr>
              <a:t>    tj. kombinaciju nezaposlenosti i inflacije i</a:t>
            </a:r>
            <a:r>
              <a:rPr lang="sr-Latn-CS" sz="2400">
                <a:hlinkClick r:id="rId2"/>
              </a:rPr>
              <a:t> </a:t>
            </a:r>
            <a:r>
              <a:rPr lang="en-US" sz="2400">
                <a:hlinkClick r:id="rId2"/>
              </a:rPr>
              <a:t>onda vodite privredu ka izabranoj tački</a:t>
            </a:r>
            <a:r>
              <a:rPr lang="sr-Latn-CS" sz="2400">
                <a:hlinkClick r:id="rId2"/>
              </a:rPr>
              <a:t>!</a:t>
            </a:r>
            <a:endParaRPr lang="en-US" sz="2400">
              <a:hlinkClick r:id="rId2"/>
            </a:endParaRPr>
          </a:p>
        </p:txBody>
      </p:sp>
      <p:pic>
        <p:nvPicPr>
          <p:cNvPr id="17412" name="Content Placeholder 5" descr="lfHendersonCEE2_figure_0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36925" y="1219200"/>
            <a:ext cx="5730875" cy="38512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5"/>
          <p:cNvSpPr>
            <a:spLocks noChangeArrowheads="1"/>
          </p:cNvSpPr>
          <p:nvPr/>
        </p:nvSpPr>
        <p:spPr bwMode="black">
          <a:xfrm>
            <a:off x="33338" y="755650"/>
            <a:ext cx="9110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u="none">
                <a:solidFill>
                  <a:schemeClr val="bg1"/>
                </a:solidFill>
                <a:latin typeface="Arial" charset="0"/>
              </a:rPr>
              <a:t>Filipsova kriva</a:t>
            </a:r>
            <a:r>
              <a:rPr lang="sr-Latn-CS" sz="3200" u="none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3200" u="none">
                <a:solidFill>
                  <a:schemeClr val="bg1"/>
                </a:solidFill>
                <a:latin typeface="Arial" charset="0"/>
              </a:rPr>
              <a:t>i agregatna ponuda</a:t>
            </a:r>
            <a:endParaRPr lang="en-US" sz="32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35" name="Freeform 58"/>
          <p:cNvSpPr>
            <a:spLocks/>
          </p:cNvSpPr>
          <p:nvPr/>
        </p:nvSpPr>
        <p:spPr bwMode="auto">
          <a:xfrm>
            <a:off x="866775" y="1752600"/>
            <a:ext cx="3429000" cy="3505200"/>
          </a:xfrm>
          <a:custGeom>
            <a:avLst/>
            <a:gdLst>
              <a:gd name="T0" fmla="*/ 0 w 2160"/>
              <a:gd name="T1" fmla="*/ 0 h 2208"/>
              <a:gd name="T2" fmla="*/ 0 w 2160"/>
              <a:gd name="T3" fmla="*/ 3505200 h 2208"/>
              <a:gd name="T4" fmla="*/ 3429000 w 2160"/>
              <a:gd name="T5" fmla="*/ 3505200 h 2208"/>
              <a:gd name="T6" fmla="*/ 0 60000 65536"/>
              <a:gd name="T7" fmla="*/ 0 60000 65536"/>
              <a:gd name="T8" fmla="*/ 0 60000 65536"/>
              <a:gd name="T9" fmla="*/ 0 w 2160"/>
              <a:gd name="T10" fmla="*/ 0 h 2208"/>
              <a:gd name="T11" fmla="*/ 2160 w 2160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208">
                <a:moveTo>
                  <a:pt x="0" y="0"/>
                </a:moveTo>
                <a:lnTo>
                  <a:pt x="0" y="2208"/>
                </a:lnTo>
                <a:lnTo>
                  <a:pt x="2160" y="2208"/>
                </a:lnTo>
              </a:path>
            </a:pathLst>
          </a:custGeom>
          <a:noFill/>
          <a:ln w="28575">
            <a:solidFill>
              <a:srgbClr val="B590DA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8436" name="Text Box 59"/>
          <p:cNvSpPr txBox="1">
            <a:spLocks noChangeArrowheads="1"/>
          </p:cNvSpPr>
          <p:nvPr/>
        </p:nvSpPr>
        <p:spPr bwMode="auto">
          <a:xfrm rot="-5400000">
            <a:off x="-693737" y="3040062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Inflacija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37" name="Text Box 60"/>
          <p:cNvSpPr txBox="1">
            <a:spLocks noChangeArrowheads="1"/>
          </p:cNvSpPr>
          <p:nvPr/>
        </p:nvSpPr>
        <p:spPr bwMode="auto">
          <a:xfrm>
            <a:off x="3200400" y="5334000"/>
            <a:ext cx="1952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Nezaposlenost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38" name="Freeform 61"/>
          <p:cNvSpPr>
            <a:spLocks/>
          </p:cNvSpPr>
          <p:nvPr/>
        </p:nvSpPr>
        <p:spPr bwMode="auto">
          <a:xfrm>
            <a:off x="5438775" y="1752600"/>
            <a:ext cx="3429000" cy="3505200"/>
          </a:xfrm>
          <a:custGeom>
            <a:avLst/>
            <a:gdLst>
              <a:gd name="T0" fmla="*/ 0 w 2160"/>
              <a:gd name="T1" fmla="*/ 0 h 2208"/>
              <a:gd name="T2" fmla="*/ 0 w 2160"/>
              <a:gd name="T3" fmla="*/ 3505200 h 2208"/>
              <a:gd name="T4" fmla="*/ 3429000 w 2160"/>
              <a:gd name="T5" fmla="*/ 3505200 h 2208"/>
              <a:gd name="T6" fmla="*/ 0 60000 65536"/>
              <a:gd name="T7" fmla="*/ 0 60000 65536"/>
              <a:gd name="T8" fmla="*/ 0 60000 65536"/>
              <a:gd name="T9" fmla="*/ 0 w 2160"/>
              <a:gd name="T10" fmla="*/ 0 h 2208"/>
              <a:gd name="T11" fmla="*/ 2160 w 2160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208">
                <a:moveTo>
                  <a:pt x="0" y="0"/>
                </a:moveTo>
                <a:lnTo>
                  <a:pt x="0" y="2208"/>
                </a:lnTo>
                <a:lnTo>
                  <a:pt x="2160" y="2208"/>
                </a:lnTo>
              </a:path>
            </a:pathLst>
          </a:custGeom>
          <a:noFill/>
          <a:ln w="28575">
            <a:solidFill>
              <a:srgbClr val="B590DA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8439" name="Text Box 62"/>
          <p:cNvSpPr txBox="1">
            <a:spLocks noChangeArrowheads="1"/>
          </p:cNvSpPr>
          <p:nvPr/>
        </p:nvSpPr>
        <p:spPr bwMode="auto">
          <a:xfrm rot="-5400000">
            <a:off x="3878263" y="3040062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Inflacija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0" name="Text Box 63"/>
          <p:cNvSpPr txBox="1">
            <a:spLocks noChangeArrowheads="1"/>
          </p:cNvSpPr>
          <p:nvPr/>
        </p:nvSpPr>
        <p:spPr bwMode="auto">
          <a:xfrm>
            <a:off x="7800975" y="5334000"/>
            <a:ext cx="1143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u="none">
                <a:solidFill>
                  <a:schemeClr val="bg1"/>
                </a:solidFill>
                <a:latin typeface="Arial" charset="0"/>
              </a:rPr>
              <a:t>Output</a:t>
            </a:r>
            <a:endParaRPr lang="en-US" sz="20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1" name="Text Box 66"/>
          <p:cNvSpPr txBox="1">
            <a:spLocks noChangeArrowheads="1"/>
          </p:cNvSpPr>
          <p:nvPr/>
        </p:nvSpPr>
        <p:spPr bwMode="auto">
          <a:xfrm>
            <a:off x="762000" y="5715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u="none">
                <a:solidFill>
                  <a:srgbClr val="B590DA"/>
                </a:solidFill>
                <a:latin typeface="Arial" charset="0"/>
              </a:rPr>
              <a:t>(a) Filipsova kriva</a:t>
            </a:r>
            <a:endParaRPr lang="en-US" sz="2400" u="none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8442" name="Text Box 67"/>
          <p:cNvSpPr txBox="1">
            <a:spLocks noChangeArrowheads="1"/>
          </p:cNvSpPr>
          <p:nvPr/>
        </p:nvSpPr>
        <p:spPr bwMode="auto">
          <a:xfrm>
            <a:off x="5334000" y="5715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u="none">
                <a:solidFill>
                  <a:srgbClr val="B590DA"/>
                </a:solidFill>
                <a:latin typeface="Arial" charset="0"/>
              </a:rPr>
              <a:t>(b) agregatna ponuda</a:t>
            </a:r>
            <a:endParaRPr lang="en-US" sz="2400" u="none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8443" name="Arc 69"/>
          <p:cNvSpPr>
            <a:spLocks/>
          </p:cNvSpPr>
          <p:nvPr/>
        </p:nvSpPr>
        <p:spPr bwMode="auto">
          <a:xfrm flipH="1" flipV="1">
            <a:off x="1447800" y="1524000"/>
            <a:ext cx="3581400" cy="3276600"/>
          </a:xfrm>
          <a:custGeom>
            <a:avLst/>
            <a:gdLst>
              <a:gd name="T0" fmla="*/ 244303703 w 20407"/>
              <a:gd name="T1" fmla="*/ 0 h 20091"/>
              <a:gd name="T2" fmla="*/ 628530633 w 20407"/>
              <a:gd name="T3" fmla="*/ 346088967 h 20091"/>
              <a:gd name="T4" fmla="*/ 0 w 20407"/>
              <a:gd name="T5" fmla="*/ 534373932 h 20091"/>
              <a:gd name="T6" fmla="*/ 0 60000 65536"/>
              <a:gd name="T7" fmla="*/ 0 60000 65536"/>
              <a:gd name="T8" fmla="*/ 0 60000 65536"/>
              <a:gd name="T9" fmla="*/ 0 w 20407"/>
              <a:gd name="T10" fmla="*/ 0 h 20091"/>
              <a:gd name="T11" fmla="*/ 20407 w 20407"/>
              <a:gd name="T12" fmla="*/ 20091 h 200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07" h="20091" fill="none" extrusionOk="0">
                <a:moveTo>
                  <a:pt x="7931" y="0"/>
                </a:moveTo>
                <a:cubicBezTo>
                  <a:pt x="13787" y="2312"/>
                  <a:pt x="18343" y="7063"/>
                  <a:pt x="20407" y="13011"/>
                </a:cubicBezTo>
              </a:path>
              <a:path w="20407" h="20091" stroke="0" extrusionOk="0">
                <a:moveTo>
                  <a:pt x="7931" y="0"/>
                </a:moveTo>
                <a:cubicBezTo>
                  <a:pt x="13787" y="2312"/>
                  <a:pt x="18343" y="7063"/>
                  <a:pt x="20407" y="13011"/>
                </a:cubicBezTo>
                <a:lnTo>
                  <a:pt x="0" y="20091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44" name="Text Box 76"/>
          <p:cNvSpPr txBox="1">
            <a:spLocks noChangeArrowheads="1"/>
          </p:cNvSpPr>
          <p:nvPr/>
        </p:nvSpPr>
        <p:spPr bwMode="blackWhite">
          <a:xfrm>
            <a:off x="3149600" y="42291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C</a:t>
            </a:r>
            <a:endParaRPr lang="en-US" sz="2400" i="1" u="none">
              <a:latin typeface="Arial" charset="0"/>
            </a:endParaRPr>
          </a:p>
        </p:txBody>
      </p:sp>
      <p:sp>
        <p:nvSpPr>
          <p:cNvPr id="18445" name="Oval 77"/>
          <p:cNvSpPr>
            <a:spLocks noChangeArrowheads="1"/>
          </p:cNvSpPr>
          <p:nvPr/>
        </p:nvSpPr>
        <p:spPr bwMode="blackWhite">
          <a:xfrm>
            <a:off x="2044700" y="369570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Text Box 78"/>
          <p:cNvSpPr txBox="1">
            <a:spLocks noChangeArrowheads="1"/>
          </p:cNvSpPr>
          <p:nvPr/>
        </p:nvSpPr>
        <p:spPr bwMode="blackWhite">
          <a:xfrm>
            <a:off x="2032000" y="33147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 u="none">
                <a:latin typeface="Arial" charset="0"/>
              </a:rPr>
              <a:t>A</a:t>
            </a:r>
            <a:endParaRPr lang="en-US" sz="2400" i="1" u="none">
              <a:latin typeface="Arial" charset="0"/>
            </a:endParaRPr>
          </a:p>
        </p:txBody>
      </p:sp>
      <p:sp>
        <p:nvSpPr>
          <p:cNvPr id="18447" name="Oval 79"/>
          <p:cNvSpPr>
            <a:spLocks noChangeArrowheads="1"/>
          </p:cNvSpPr>
          <p:nvPr/>
        </p:nvSpPr>
        <p:spPr bwMode="blackWhite">
          <a:xfrm>
            <a:off x="3124200" y="4533900"/>
            <a:ext cx="114300" cy="114300"/>
          </a:xfrm>
          <a:prstGeom prst="ellipse">
            <a:avLst/>
          </a:prstGeom>
          <a:solidFill>
            <a:srgbClr val="FCE78C"/>
          </a:solidFill>
          <a:ln w="12700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82"/>
          <p:cNvSpPr>
            <a:spLocks noChangeShapeType="1"/>
          </p:cNvSpPr>
          <p:nvPr/>
        </p:nvSpPr>
        <p:spPr bwMode="auto">
          <a:xfrm flipV="1">
            <a:off x="6073775" y="3436938"/>
            <a:ext cx="2536825" cy="1668462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8449" name="Rectangle 2"/>
          <p:cNvSpPr>
            <a:spLocks noChangeArrowheads="1"/>
          </p:cNvSpPr>
          <p:nvPr/>
        </p:nvSpPr>
        <p:spPr bwMode="auto">
          <a:xfrm>
            <a:off x="1752600" y="1524000"/>
            <a:ext cx="411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u="none"/>
              <a:t>Zemlja koja preferira nisku nezaposlenost,</a:t>
            </a:r>
          </a:p>
          <a:p>
            <a:r>
              <a:rPr lang="sr-Latn-CS" sz="1600" u="none"/>
              <a:t> </a:t>
            </a:r>
            <a:r>
              <a:rPr lang="en-US" sz="1600" u="none"/>
              <a:t>izabraće tačku </a:t>
            </a:r>
            <a:r>
              <a:rPr lang="en-US" sz="1600" i="1" u="none"/>
              <a:t>A </a:t>
            </a:r>
            <a:r>
              <a:rPr lang="en-US" sz="1600" u="none"/>
              <a:t>; </a:t>
            </a:r>
          </a:p>
          <a:p>
            <a:r>
              <a:rPr lang="en-US" sz="1600" u="none"/>
              <a:t>zemlja koja želi</a:t>
            </a:r>
            <a:r>
              <a:rPr lang="sr-Latn-CS" sz="1600" u="none"/>
              <a:t> </a:t>
            </a:r>
            <a:r>
              <a:rPr lang="en-US" sz="1600" u="none"/>
              <a:t>nisku inflaciju, </a:t>
            </a:r>
          </a:p>
          <a:p>
            <a:r>
              <a:rPr lang="en-US" sz="1600" u="none"/>
              <a:t>težiće tački </a:t>
            </a:r>
            <a:r>
              <a:rPr lang="en-US" sz="1600" i="1" u="none"/>
              <a:t>C</a:t>
            </a:r>
            <a:r>
              <a:rPr lang="en-US" sz="1600" u="none"/>
              <a:t>,</a:t>
            </a:r>
          </a:p>
          <a:p>
            <a:r>
              <a:rPr lang="en-US" sz="1600" u="none"/>
              <a:t> pristajući da time izazove</a:t>
            </a:r>
            <a:r>
              <a:rPr lang="sr-Latn-CS" sz="1600" u="none"/>
              <a:t> </a:t>
            </a:r>
            <a:r>
              <a:rPr lang="en-US" sz="1600" u="none"/>
              <a:t>rast nezaposlenosti. </a:t>
            </a:r>
          </a:p>
          <a:p>
            <a:r>
              <a:rPr lang="en-US" sz="1600" u="none"/>
              <a:t>Filipsova kriva je tipičan trade-off.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rgbClr val="FCE78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rgbClr val="FCE78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6512</TotalTime>
  <Words>2585</Words>
  <Application>Microsoft Office PowerPoint</Application>
  <PresentationFormat>On-screen Show (4:3)</PresentationFormat>
  <Paragraphs>441</Paragraphs>
  <Slides>79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Cambria Math</vt:lpstr>
      <vt:lpstr>Arial</vt:lpstr>
      <vt:lpstr>Symbol</vt:lpstr>
      <vt:lpstr>Times New Roman</vt:lpstr>
      <vt:lpstr>Standarddesign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Slika 12.4 (a)</vt:lpstr>
      <vt:lpstr>PowerPoint Presentation</vt:lpstr>
      <vt:lpstr>PowerPoint Presentation</vt:lpstr>
      <vt:lpstr>Slika 12.3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12.1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Slika 12.5</vt:lpstr>
      <vt:lpstr>PowerPoint Presentation</vt:lpstr>
      <vt:lpstr>Stvarna inflacija</vt:lpstr>
      <vt:lpstr>PowerPoint Presentation</vt:lpstr>
      <vt:lpstr>PowerPoint Presentation</vt:lpstr>
      <vt:lpstr>PowerPoint Presentation</vt:lpstr>
      <vt:lpstr>k</vt:lpstr>
      <vt:lpstr>PowerPoint Presentation</vt:lpstr>
      <vt:lpstr>PowerPoint Presentation</vt:lpstr>
      <vt:lpstr>PowerPoint Presentation</vt:lpstr>
      <vt:lpstr>PowerPoint Presentation</vt:lpstr>
      <vt:lpstr>Slika 12.6</vt:lpstr>
      <vt:lpstr>odgovor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Slika 12.5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Burda and Wyplosz Macroeconomics 3e</dc:title>
  <dc:subject>Chapter 12</dc:subject>
  <dc:creator>Irwin Collier</dc:creator>
  <cp:keywords>Tables Figures</cp:keywords>
  <dc:description>September 2001</dc:description>
  <cp:lastModifiedBy>Danica Popovic</cp:lastModifiedBy>
  <cp:revision>444</cp:revision>
  <dcterms:created xsi:type="dcterms:W3CDTF">2001-04-17T06:01:40Z</dcterms:created>
  <dcterms:modified xsi:type="dcterms:W3CDTF">2019-05-07T06:48:30Z</dcterms:modified>
  <cp:category>Instructors' Material</cp:category>
</cp:coreProperties>
</file>